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51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6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6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70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98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96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46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1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09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5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32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69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7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7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hyperlink" Target="znai_naschich.ppt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3.xml"/><Relationship Id="rId5" Type="http://schemas.openxmlformats.org/officeDocument/2006/relationships/image" Target="../media/image19.png"/><Relationship Id="rId4" Type="http://schemas.openxmlformats.org/officeDocument/2006/relationships/hyperlink" Target="http://www.rodb-v.ru/literary-ethnography/modern_writers/bancevi/index.php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vivaldi.dspl.ru/bx0001315/view" TargetMode="External"/><Relationship Id="rId13" Type="http://schemas.openxmlformats.org/officeDocument/2006/relationships/hyperlink" Target="http://vivaldi.dspl.ru/bx0001315/details" TargetMode="External"/><Relationship Id="rId3" Type="http://schemas.openxmlformats.org/officeDocument/2006/relationships/image" Target="../media/image23.jpeg"/><Relationship Id="rId7" Type="http://schemas.microsoft.com/office/2007/relationships/hdphoto" Target="../media/hdphoto15.wdp"/><Relationship Id="rId12" Type="http://schemas.microsoft.com/office/2007/relationships/hdphoto" Target="../media/hdphoto9.wdp"/><Relationship Id="rId2" Type="http://schemas.openxmlformats.org/officeDocument/2006/relationships/hyperlink" Target="http://vivaldi.dspl.ru/bx0001677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11" Type="http://schemas.openxmlformats.org/officeDocument/2006/relationships/image" Target="../media/image14.png"/><Relationship Id="rId5" Type="http://schemas.openxmlformats.org/officeDocument/2006/relationships/hyperlink" Target="http://www.rodb-v.ru/literary-ethnography/modern_writers/bancevi/matvey_ivanovich_platov.php" TargetMode="External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25.png"/><Relationship Id="rId1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6.xml"/><Relationship Id="rId5" Type="http://schemas.openxmlformats.org/officeDocument/2006/relationships/image" Target="../media/image27.png"/><Relationship Id="rId4" Type="http://schemas.openxmlformats.org/officeDocument/2006/relationships/hyperlink" Target="http://www.rodb-v.ru/literary-ethnography/modern_writers/vasilenko/index.ph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15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3.xml"/><Relationship Id="rId5" Type="http://schemas.microsoft.com/office/2007/relationships/hdphoto" Target="../media/hdphoto18.wdp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db-v.ru/literary-ethnography/modern_writers/lyubov_i_vera_voloshinov/index.php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1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hyperlink" Target="http://www.cultin.ru/writers-gasenko-grigorijj-stepanovich" TargetMode="Externa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image" Target="../media/image38.jpeg"/><Relationship Id="rId4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21.xml"/><Relationship Id="rId5" Type="http://schemas.openxmlformats.org/officeDocument/2006/relationships/image" Target="../media/image34.png"/><Relationship Id="rId4" Type="http://schemas.openxmlformats.org/officeDocument/2006/relationships/hyperlink" Target="http://www.rodb-v.ru/literary-ethnography/modern_writers/gera_en/index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ceo.spb.ru/rus/politics/almazov.b.a/index.shtml" TargetMode="Externa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slide" Target="slide19.xml"/><Relationship Id="rId2" Type="http://schemas.openxmlformats.org/officeDocument/2006/relationships/hyperlink" Target="http://www.rodb-v.ru/literary-ethnography/modern_writers/gera_en/bombar_1/index.php" TargetMode="Externa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hyperlink" Target="http://www.cultin.ru/writers-gricenko-anatolijj-ivanovich" TargetMode="Externa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image" Target="../media/image43.png"/><Relationship Id="rId4" Type="http://schemas.openxmlformats.org/officeDocument/2006/relationships/hyperlink" Target="http://www.rodb-v.ru/literary-ethnography/modern_writers/gubarev/index.php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11" Type="http://schemas.microsoft.com/office/2007/relationships/hdphoto" Target="../media/hdphoto9.wdp"/><Relationship Id="rId5" Type="http://schemas.microsoft.com/office/2007/relationships/hdphoto" Target="../media/hdphoto23.wdp"/><Relationship Id="rId10" Type="http://schemas.openxmlformats.org/officeDocument/2006/relationships/image" Target="../media/image14.png"/><Relationship Id="rId4" Type="http://schemas.openxmlformats.org/officeDocument/2006/relationships/image" Target="../media/image45.png"/><Relationship Id="rId9" Type="http://schemas.openxmlformats.org/officeDocument/2006/relationships/hyperlink" Target="http://www.barius.ru/biblioteka/book/1109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openxmlformats.org/officeDocument/2006/relationships/slide" Target="slide2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6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5" Type="http://schemas.microsoft.com/office/2007/relationships/hdphoto" Target="../media/hdphoto28.wdp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28.xml"/><Relationship Id="rId5" Type="http://schemas.openxmlformats.org/officeDocument/2006/relationships/image" Target="../media/image3.png"/><Relationship Id="rId4" Type="http://schemas.openxmlformats.org/officeDocument/2006/relationships/hyperlink" Target="http://www.rodb-v.ru/literary-ethnography/modern_writers/dolinsky/index.php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1301/details" TargetMode="External"/><Relationship Id="rId13" Type="http://schemas.openxmlformats.org/officeDocument/2006/relationships/slide" Target="slide26.xml"/><Relationship Id="rId3" Type="http://schemas.openxmlformats.org/officeDocument/2006/relationships/image" Target="../media/image53.png"/><Relationship Id="rId7" Type="http://schemas.microsoft.com/office/2007/relationships/hdphoto" Target="../media/hdphoto30.wdp"/><Relationship Id="rId12" Type="http://schemas.microsoft.com/office/2007/relationships/hdphoto" Target="../media/hdphoto9.wdp"/><Relationship Id="rId2" Type="http://schemas.openxmlformats.org/officeDocument/2006/relationships/hyperlink" Target="http://vivaldi.dspl.ru/bx0001299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1347/details" TargetMode="External"/><Relationship Id="rId10" Type="http://schemas.microsoft.com/office/2007/relationships/hdphoto" Target="../media/hdphoto31.wdp"/><Relationship Id="rId4" Type="http://schemas.microsoft.com/office/2007/relationships/hdphoto" Target="../media/hdphoto29.wdp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7" Type="http://schemas.openxmlformats.org/officeDocument/2006/relationships/slide" Target="slide32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://www.rodb-v.ru/literary-ethnography/modern_writers/diakonov/index.php" TargetMode="Externa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1286/details" TargetMode="External"/><Relationship Id="rId13" Type="http://schemas.openxmlformats.org/officeDocument/2006/relationships/slide" Target="slide30.xml"/><Relationship Id="rId3" Type="http://schemas.openxmlformats.org/officeDocument/2006/relationships/image" Target="../media/image57.png"/><Relationship Id="rId7" Type="http://schemas.microsoft.com/office/2007/relationships/hdphoto" Target="../media/hdphoto34.wdp"/><Relationship Id="rId12" Type="http://schemas.microsoft.com/office/2007/relationships/hdphoto" Target="../media/hdphoto9.wdp"/><Relationship Id="rId2" Type="http://schemas.openxmlformats.org/officeDocument/2006/relationships/hyperlink" Target="http://vivaldi.dspl.ru/bx0001294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1300/details" TargetMode="External"/><Relationship Id="rId10" Type="http://schemas.microsoft.com/office/2007/relationships/hdphoto" Target="../media/hdphoto35.wdp"/><Relationship Id="rId4" Type="http://schemas.microsoft.com/office/2007/relationships/hdphoto" Target="../media/hdphoto33.wdp"/><Relationship Id="rId9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1355/details" TargetMode="External"/><Relationship Id="rId13" Type="http://schemas.openxmlformats.org/officeDocument/2006/relationships/slide" Target="slide31.xml"/><Relationship Id="rId3" Type="http://schemas.openxmlformats.org/officeDocument/2006/relationships/image" Target="../media/image60.jpeg"/><Relationship Id="rId7" Type="http://schemas.microsoft.com/office/2007/relationships/hdphoto" Target="../media/hdphoto37.wdp"/><Relationship Id="rId12" Type="http://schemas.microsoft.com/office/2007/relationships/hdphoto" Target="../media/hdphoto9.wdp"/><Relationship Id="rId2" Type="http://schemas.openxmlformats.org/officeDocument/2006/relationships/hyperlink" Target="http://vivaldi.dspl.ru/bx0001298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1352/details" TargetMode="External"/><Relationship Id="rId10" Type="http://schemas.microsoft.com/office/2007/relationships/hdphoto" Target="../media/hdphoto38.wdp"/><Relationship Id="rId4" Type="http://schemas.microsoft.com/office/2007/relationships/hdphoto" Target="../media/hdphoto36.wdp"/><Relationship Id="rId9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1330/details" TargetMode="External"/><Relationship Id="rId13" Type="http://schemas.openxmlformats.org/officeDocument/2006/relationships/slide" Target="slide28.xml"/><Relationship Id="rId3" Type="http://schemas.openxmlformats.org/officeDocument/2006/relationships/image" Target="../media/image63.jpeg"/><Relationship Id="rId7" Type="http://schemas.microsoft.com/office/2007/relationships/hdphoto" Target="../media/hdphoto40.wdp"/><Relationship Id="rId12" Type="http://schemas.microsoft.com/office/2007/relationships/hdphoto" Target="../media/hdphoto9.wdp"/><Relationship Id="rId2" Type="http://schemas.openxmlformats.org/officeDocument/2006/relationships/hyperlink" Target="http://vivaldi.dspl.ru/bx0001311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1324/details" TargetMode="External"/><Relationship Id="rId10" Type="http://schemas.microsoft.com/office/2007/relationships/hdphoto" Target="../media/hdphoto41.wdp"/><Relationship Id="rId4" Type="http://schemas.microsoft.com/office/2007/relationships/hdphoto" Target="../media/hdphoto39.wdp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7" Type="http://schemas.openxmlformats.org/officeDocument/2006/relationships/slide" Target="slide35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hyperlink" Target="http://www.rodb-v.ru/literary-ethnography/modern_writers/nikolai_egorov/index.php" TargetMode="Externa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1288/details" TargetMode="External"/><Relationship Id="rId13" Type="http://schemas.openxmlformats.org/officeDocument/2006/relationships/slide" Target="slide34.xml"/><Relationship Id="rId3" Type="http://schemas.openxmlformats.org/officeDocument/2006/relationships/image" Target="../media/image67.png"/><Relationship Id="rId7" Type="http://schemas.microsoft.com/office/2007/relationships/hdphoto" Target="../media/hdphoto44.wdp"/><Relationship Id="rId12" Type="http://schemas.microsoft.com/office/2007/relationships/hdphoto" Target="../media/hdphoto9.wdp"/><Relationship Id="rId2" Type="http://schemas.openxmlformats.org/officeDocument/2006/relationships/hyperlink" Target="http://vivaldi.dspl.ru/bx0001316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1289/details" TargetMode="External"/><Relationship Id="rId10" Type="http://schemas.microsoft.com/office/2007/relationships/hdphoto" Target="../media/hdphoto45.wdp"/><Relationship Id="rId4" Type="http://schemas.microsoft.com/office/2007/relationships/hdphoto" Target="../media/hdphoto43.wdp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70.png"/><Relationship Id="rId7" Type="http://schemas.microsoft.com/office/2007/relationships/hdphoto" Target="../media/hdphoto47.wdp"/><Relationship Id="rId12" Type="http://schemas.openxmlformats.org/officeDocument/2006/relationships/slide" Target="slide32.xml"/><Relationship Id="rId2" Type="http://schemas.openxmlformats.org/officeDocument/2006/relationships/hyperlink" Target="http://vivaldi.dspl.ru/bx0001325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microsoft.com/office/2007/relationships/hdphoto" Target="../media/hdphoto9.wdp"/><Relationship Id="rId5" Type="http://schemas.openxmlformats.org/officeDocument/2006/relationships/hyperlink" Target="http://vivaldi.dspl.ru/bx0001292/details" TargetMode="External"/><Relationship Id="rId10" Type="http://schemas.openxmlformats.org/officeDocument/2006/relationships/image" Target="../media/image14.png"/><Relationship Id="rId4" Type="http://schemas.microsoft.com/office/2007/relationships/hdphoto" Target="../media/hdphoto46.wdp"/><Relationship Id="rId9" Type="http://schemas.microsoft.com/office/2007/relationships/hdphoto" Target="../media/hdphoto48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7" Type="http://schemas.openxmlformats.org/officeDocument/2006/relationships/slide" Target="slide4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hyperlink" Target="http://www.sulinlib.ru/pisateli-dona-detyam/23-zhak-veniamin" TargetMode="Externa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3" Type="http://schemas.openxmlformats.org/officeDocument/2006/relationships/image" Target="../media/image75.jpeg"/><Relationship Id="rId7" Type="http://schemas.openxmlformats.org/officeDocument/2006/relationships/image" Target="../media/image77.png"/><Relationship Id="rId2" Type="http://schemas.openxmlformats.org/officeDocument/2006/relationships/hyperlink" Target="http://vivaldi.dspl.ru/bx0000565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vivaldi.dspl.ru/bx0000558/details" TargetMode="External"/><Relationship Id="rId11" Type="http://schemas.openxmlformats.org/officeDocument/2006/relationships/slide" Target="slide37.xml"/><Relationship Id="rId5" Type="http://schemas.openxmlformats.org/officeDocument/2006/relationships/image" Target="../media/image76.jpeg"/><Relationship Id="rId10" Type="http://schemas.microsoft.com/office/2007/relationships/hdphoto" Target="../media/hdphoto9.wdp"/><Relationship Id="rId4" Type="http://schemas.openxmlformats.org/officeDocument/2006/relationships/hyperlink" Target="http://vivaldi.dspl.ru/bx0000824/details" TargetMode="External"/><Relationship Id="rId9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8.jpeg"/><Relationship Id="rId7" Type="http://schemas.openxmlformats.org/officeDocument/2006/relationships/hyperlink" Target="http://vivaldi.dspl.ru/bx0000828/details" TargetMode="External"/><Relationship Id="rId12" Type="http://schemas.openxmlformats.org/officeDocument/2006/relationships/slide" Target="slide38.xml"/><Relationship Id="rId2" Type="http://schemas.openxmlformats.org/officeDocument/2006/relationships/hyperlink" Target="http://vivaldi.dspl.ru/bx0000809/details" TargetMode="External"/><Relationship Id="rId1" Type="http://schemas.openxmlformats.org/officeDocument/2006/relationships/slideLayout" Target="../slideLayouts/slideLayout12.xml"/><Relationship Id="rId6" Type="http://schemas.microsoft.com/office/2007/relationships/hdphoto" Target="../media/hdphoto51.wdp"/><Relationship Id="rId11" Type="http://schemas.microsoft.com/office/2007/relationships/hdphoto" Target="../media/hdphoto9.wdp"/><Relationship Id="rId5" Type="http://schemas.openxmlformats.org/officeDocument/2006/relationships/image" Target="../media/image79.png"/><Relationship Id="rId10" Type="http://schemas.openxmlformats.org/officeDocument/2006/relationships/image" Target="../media/image14.png"/><Relationship Id="rId4" Type="http://schemas.openxmlformats.org/officeDocument/2006/relationships/hyperlink" Target="http://vivaldi.dspl.ru/bx0000557/details" TargetMode="External"/><Relationship Id="rId9" Type="http://schemas.microsoft.com/office/2007/relationships/hdphoto" Target="../media/hdphoto5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0826/details" TargetMode="External"/><Relationship Id="rId13" Type="http://schemas.openxmlformats.org/officeDocument/2006/relationships/slide" Target="slide39.xml"/><Relationship Id="rId3" Type="http://schemas.openxmlformats.org/officeDocument/2006/relationships/image" Target="../media/image81.png"/><Relationship Id="rId7" Type="http://schemas.microsoft.com/office/2007/relationships/hdphoto" Target="../media/hdphoto54.wdp"/><Relationship Id="rId12" Type="http://schemas.microsoft.com/office/2007/relationships/hdphoto" Target="../media/hdphoto9.wdp"/><Relationship Id="rId2" Type="http://schemas.openxmlformats.org/officeDocument/2006/relationships/hyperlink" Target="http://vivaldi.dspl.ru/bx0000810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0815/details" TargetMode="External"/><Relationship Id="rId10" Type="http://schemas.microsoft.com/office/2007/relationships/hdphoto" Target="../media/hdphoto55.wdp"/><Relationship Id="rId4" Type="http://schemas.microsoft.com/office/2007/relationships/hdphoto" Target="../media/hdphoto53.wdp"/><Relationship Id="rId9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0812/details" TargetMode="External"/><Relationship Id="rId13" Type="http://schemas.openxmlformats.org/officeDocument/2006/relationships/slide" Target="slide40.xml"/><Relationship Id="rId3" Type="http://schemas.openxmlformats.org/officeDocument/2006/relationships/image" Target="../media/image84.png"/><Relationship Id="rId7" Type="http://schemas.microsoft.com/office/2007/relationships/hdphoto" Target="../media/hdphoto57.wdp"/><Relationship Id="rId12" Type="http://schemas.microsoft.com/office/2007/relationships/hdphoto" Target="../media/hdphoto9.wdp"/><Relationship Id="rId2" Type="http://schemas.openxmlformats.org/officeDocument/2006/relationships/hyperlink" Target="http://vivaldi.dspl.ru/bx0000571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0814/details" TargetMode="External"/><Relationship Id="rId10" Type="http://schemas.microsoft.com/office/2007/relationships/hdphoto" Target="../media/hdphoto58.wdp"/><Relationship Id="rId4" Type="http://schemas.microsoft.com/office/2007/relationships/hdphoto" Target="../media/hdphoto56.wdp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0559/details" TargetMode="External"/><Relationship Id="rId13" Type="http://schemas.openxmlformats.org/officeDocument/2006/relationships/slide" Target="slide35.xml"/><Relationship Id="rId3" Type="http://schemas.openxmlformats.org/officeDocument/2006/relationships/image" Target="../media/image87.png"/><Relationship Id="rId7" Type="http://schemas.microsoft.com/office/2007/relationships/hdphoto" Target="../media/hdphoto60.wdp"/><Relationship Id="rId12" Type="http://schemas.microsoft.com/office/2007/relationships/hdphoto" Target="../media/hdphoto9.wdp"/><Relationship Id="rId2" Type="http://schemas.openxmlformats.org/officeDocument/2006/relationships/hyperlink" Target="http://vivaldi.dspl.ru/bx0000561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0818/details" TargetMode="External"/><Relationship Id="rId10" Type="http://schemas.microsoft.com/office/2007/relationships/hdphoto" Target="../media/hdphoto61.wdp"/><Relationship Id="rId4" Type="http://schemas.microsoft.com/office/2007/relationships/hdphoto" Target="../media/hdphoto59.wdp"/><Relationship Id="rId9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46.xml"/><Relationship Id="rId5" Type="http://schemas.openxmlformats.org/officeDocument/2006/relationships/image" Target="../media/image19.png"/><Relationship Id="rId4" Type="http://schemas.openxmlformats.org/officeDocument/2006/relationships/hyperlink" Target="http://www.rodb-v.ru/literary-ethnography/modern_writers/boris_vasilievich_izumsky/index.php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microsoft.com/office/2007/relationships/hdphoto" Target="../media/hdphoto62.wdp"/><Relationship Id="rId7" Type="http://schemas.microsoft.com/office/2007/relationships/hdphoto" Target="../media/hdphoto64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jpeg"/><Relationship Id="rId5" Type="http://schemas.microsoft.com/office/2007/relationships/hdphoto" Target="../media/hdphoto63.wdp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microsoft.com/office/2007/relationships/hdphoto" Target="../media/hdphoto65.wdp"/><Relationship Id="rId7" Type="http://schemas.microsoft.com/office/2007/relationships/hdphoto" Target="../media/hdphoto67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microsoft.com/office/2007/relationships/hdphoto" Target="../media/hdphoto66.wdp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microsoft.com/office/2007/relationships/hdphoto" Target="../media/hdphoto68.wdp"/><Relationship Id="rId7" Type="http://schemas.microsoft.com/office/2007/relationships/hdphoto" Target="../media/hdphoto70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microsoft.com/office/2007/relationships/hdphoto" Target="../media/hdphoto69.wdp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microsoft.com/office/2007/relationships/hdphoto" Target="../media/hdphoto71.wdp"/><Relationship Id="rId7" Type="http://schemas.microsoft.com/office/2007/relationships/hdphoto" Target="../media/hdphoto73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eg"/><Relationship Id="rId5" Type="http://schemas.microsoft.com/office/2007/relationships/hdphoto" Target="../media/hdphoto72.wdp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49.xml"/><Relationship Id="rId5" Type="http://schemas.openxmlformats.org/officeDocument/2006/relationships/image" Target="../media/image27.png"/><Relationship Id="rId4" Type="http://schemas.openxmlformats.org/officeDocument/2006/relationships/hyperlink" Target="http://www.rodb-v.ru/literary-ethnography/modern_writers/kisilevskij/index.php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1361/details" TargetMode="External"/><Relationship Id="rId13" Type="http://schemas.openxmlformats.org/officeDocument/2006/relationships/slide" Target="slide48.xml"/><Relationship Id="rId3" Type="http://schemas.openxmlformats.org/officeDocument/2006/relationships/image" Target="../media/image104.jpeg"/><Relationship Id="rId7" Type="http://schemas.microsoft.com/office/2007/relationships/hdphoto" Target="../media/hdphoto75.wdp"/><Relationship Id="rId12" Type="http://schemas.microsoft.com/office/2007/relationships/hdphoto" Target="../media/hdphoto9.wdp"/><Relationship Id="rId2" Type="http://schemas.openxmlformats.org/officeDocument/2006/relationships/hyperlink" Target="http://vivaldi.dspl.ru/bx0001293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e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1360/details" TargetMode="External"/><Relationship Id="rId10" Type="http://schemas.microsoft.com/office/2007/relationships/hdphoto" Target="../media/hdphoto76.wdp"/><Relationship Id="rId4" Type="http://schemas.microsoft.com/office/2007/relationships/hdphoto" Target="../media/hdphoto74.wdp"/><Relationship Id="rId9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1274/details" TargetMode="External"/><Relationship Id="rId13" Type="http://schemas.openxmlformats.org/officeDocument/2006/relationships/slide" Target="slide46.xml"/><Relationship Id="rId3" Type="http://schemas.openxmlformats.org/officeDocument/2006/relationships/image" Target="../media/image107.jpeg"/><Relationship Id="rId7" Type="http://schemas.microsoft.com/office/2007/relationships/hdphoto" Target="../media/hdphoto78.wdp"/><Relationship Id="rId12" Type="http://schemas.microsoft.com/office/2007/relationships/hdphoto" Target="../media/hdphoto9.wdp"/><Relationship Id="rId2" Type="http://schemas.openxmlformats.org/officeDocument/2006/relationships/hyperlink" Target="http://vivaldi.dspl.ru/bx0001295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0570/details" TargetMode="External"/><Relationship Id="rId10" Type="http://schemas.microsoft.com/office/2007/relationships/hdphoto" Target="../media/hdphoto79.wdp"/><Relationship Id="rId4" Type="http://schemas.microsoft.com/office/2007/relationships/hdphoto" Target="../media/hdphoto77.wdp"/><Relationship Id="rId9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52.xml"/><Relationship Id="rId5" Type="http://schemas.openxmlformats.org/officeDocument/2006/relationships/image" Target="../media/image27.png"/><Relationship Id="rId4" Type="http://schemas.openxmlformats.org/officeDocument/2006/relationships/hyperlink" Target="http://www.rodb-v.ru/literary-ethnography/modern_writers/korkienko/index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slide" Target="slid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://www.rodb-v.ru/literary-ethnography/modern_writers/amatuni/index.php" TargetMode="External"/><Relationship Id="rId4" Type="http://schemas.openxmlformats.org/officeDocument/2006/relationships/slide" Target="slide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1339/details" TargetMode="External"/><Relationship Id="rId13" Type="http://schemas.openxmlformats.org/officeDocument/2006/relationships/slide" Target="slide51.xml"/><Relationship Id="rId3" Type="http://schemas.openxmlformats.org/officeDocument/2006/relationships/image" Target="../media/image111.png"/><Relationship Id="rId7" Type="http://schemas.microsoft.com/office/2007/relationships/hdphoto" Target="../media/hdphoto81.wdp"/><Relationship Id="rId12" Type="http://schemas.microsoft.com/office/2007/relationships/hdphoto" Target="../media/hdphoto9.wdp"/><Relationship Id="rId2" Type="http://schemas.openxmlformats.org/officeDocument/2006/relationships/hyperlink" Target="http://vivaldi.dspl.ru/bx0001275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1376/details" TargetMode="External"/><Relationship Id="rId10" Type="http://schemas.microsoft.com/office/2007/relationships/hdphoto" Target="../media/hdphoto82.wdp"/><Relationship Id="rId4" Type="http://schemas.microsoft.com/office/2007/relationships/hdphoto" Target="../media/hdphoto80.wdp"/><Relationship Id="rId9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1349/details" TargetMode="External"/><Relationship Id="rId13" Type="http://schemas.openxmlformats.org/officeDocument/2006/relationships/slide" Target="slide49.xml"/><Relationship Id="rId3" Type="http://schemas.openxmlformats.org/officeDocument/2006/relationships/image" Target="../media/image114.png"/><Relationship Id="rId7" Type="http://schemas.microsoft.com/office/2007/relationships/hdphoto" Target="../media/hdphoto84.wdp"/><Relationship Id="rId12" Type="http://schemas.microsoft.com/office/2007/relationships/hdphoto" Target="../media/hdphoto9.wdp"/><Relationship Id="rId2" Type="http://schemas.openxmlformats.org/officeDocument/2006/relationships/hyperlink" Target="http://vivaldi.dspl.ru/bx0001284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1283/details" TargetMode="External"/><Relationship Id="rId10" Type="http://schemas.microsoft.com/office/2007/relationships/hdphoto" Target="../media/hdphoto85.wdp"/><Relationship Id="rId4" Type="http://schemas.microsoft.com/office/2007/relationships/hdphoto" Target="../media/hdphoto83.wdp"/><Relationship Id="rId9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slide" Target="slide57.xml"/><Relationship Id="rId2" Type="http://schemas.openxmlformats.org/officeDocument/2006/relationships/hyperlink" Target="http://www.rodb-v.ru/upload/medialibrary/kostarev/kostarev_20.jpg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hyperlink" Target="http://www.sulinlib.ru/pisateli-dona-detyam/26-kostarev" TargetMode="External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54.xml"/><Relationship Id="rId4" Type="http://schemas.openxmlformats.org/officeDocument/2006/relationships/image" Target="../media/image12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55.xml"/><Relationship Id="rId4" Type="http://schemas.openxmlformats.org/officeDocument/2006/relationships/image" Target="../media/image12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slide" Target="slide56.xm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87.wdp"/><Relationship Id="rId5" Type="http://schemas.openxmlformats.org/officeDocument/2006/relationships/image" Target="../media/image127.jpeg"/><Relationship Id="rId4" Type="http://schemas.microsoft.com/office/2007/relationships/hdphoto" Target="../media/hdphoto86.wdp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88.wdp"/><Relationship Id="rId7" Type="http://schemas.openxmlformats.org/officeDocument/2006/relationships/image" Target="../media/image14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89.wdp"/><Relationship Id="rId11" Type="http://schemas.microsoft.com/office/2007/relationships/hdphoto" Target="../media/hdphoto90.wdp"/><Relationship Id="rId5" Type="http://schemas.openxmlformats.org/officeDocument/2006/relationships/image" Target="../media/image129.jpeg"/><Relationship Id="rId10" Type="http://schemas.openxmlformats.org/officeDocument/2006/relationships/image" Target="../media/image130.jpeg"/><Relationship Id="rId4" Type="http://schemas.openxmlformats.org/officeDocument/2006/relationships/hyperlink" Target="http://kid-book-museum.livejournal.com/424037.html" TargetMode="External"/><Relationship Id="rId9" Type="http://schemas.openxmlformats.org/officeDocument/2006/relationships/slide" Target="sl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60.xml"/><Relationship Id="rId5" Type="http://schemas.openxmlformats.org/officeDocument/2006/relationships/image" Target="../media/image74.png"/><Relationship Id="rId4" Type="http://schemas.openxmlformats.org/officeDocument/2006/relationships/hyperlink" Target="http://www.rodb-v.ru/literary-ethnography/modern_writers/lebedenk/index.php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microsoft.com/office/2007/relationships/hdphoto" Target="../media/hdphoto91.wdp"/><Relationship Id="rId7" Type="http://schemas.openxmlformats.org/officeDocument/2006/relationships/hyperlink" Target="http://vivaldi.dspl.ru/bx0001351/details" TargetMode="External"/><Relationship Id="rId12" Type="http://schemas.openxmlformats.org/officeDocument/2006/relationships/slide" Target="slide59.xml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92.wdp"/><Relationship Id="rId11" Type="http://schemas.microsoft.com/office/2007/relationships/hdphoto" Target="../media/hdphoto9.wdp"/><Relationship Id="rId5" Type="http://schemas.openxmlformats.org/officeDocument/2006/relationships/image" Target="../media/image133.jpeg"/><Relationship Id="rId10" Type="http://schemas.openxmlformats.org/officeDocument/2006/relationships/image" Target="../media/image14.png"/><Relationship Id="rId4" Type="http://schemas.openxmlformats.org/officeDocument/2006/relationships/hyperlink" Target="http://vivaldi.dspl.ru/bx0001327/details" TargetMode="External"/><Relationship Id="rId9" Type="http://schemas.microsoft.com/office/2007/relationships/hdphoto" Target="../media/hdphoto93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1348/details" TargetMode="External"/><Relationship Id="rId13" Type="http://schemas.openxmlformats.org/officeDocument/2006/relationships/slide" Target="slide57.xml"/><Relationship Id="rId3" Type="http://schemas.openxmlformats.org/officeDocument/2006/relationships/image" Target="../media/image135.png"/><Relationship Id="rId7" Type="http://schemas.microsoft.com/office/2007/relationships/hdphoto" Target="../media/hdphoto95.wdp"/><Relationship Id="rId12" Type="http://schemas.microsoft.com/office/2007/relationships/hdphoto" Target="../media/hdphoto9.wdp"/><Relationship Id="rId2" Type="http://schemas.openxmlformats.org/officeDocument/2006/relationships/hyperlink" Target="http://vivaldi.dspl.ru/bx0001350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1291/details" TargetMode="External"/><Relationship Id="rId10" Type="http://schemas.microsoft.com/office/2007/relationships/hdphoto" Target="../media/hdphoto96.wdp"/><Relationship Id="rId4" Type="http://schemas.microsoft.com/office/2007/relationships/hdphoto" Target="../media/hdphoto94.wdp"/><Relationship Id="rId9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eg"/><Relationship Id="rId7" Type="http://schemas.openxmlformats.org/officeDocument/2006/relationships/hyperlink" Target="http://www.barius.ru/biblioteka/book/2437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microsoft.com/office/2007/relationships/hdphoto" Target="../media/hdphoto8.wdp"/><Relationship Id="rId4" Type="http://schemas.openxmlformats.org/officeDocument/2006/relationships/image" Target="../media/image13.jpeg"/><Relationship Id="rId9" Type="http://schemas.microsoft.com/office/2007/relationships/hdphoto" Target="../media/hdphoto9.wdp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97.wdp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6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98.wdp"/><Relationship Id="rId7" Type="http://schemas.openxmlformats.org/officeDocument/2006/relationships/slide" Target="slide66.xml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hyperlink" Target="http://www.rodb-v.ru/literary-ethnography/modern_writers/olenich_gnenenko/index.php" TargetMode="External"/><Relationship Id="rId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0816/details" TargetMode="External"/><Relationship Id="rId13" Type="http://schemas.openxmlformats.org/officeDocument/2006/relationships/slide" Target="slide63.xml"/><Relationship Id="rId3" Type="http://schemas.openxmlformats.org/officeDocument/2006/relationships/image" Target="../media/image140.jpeg"/><Relationship Id="rId7" Type="http://schemas.microsoft.com/office/2007/relationships/hdphoto" Target="../media/hdphoto100.wdp"/><Relationship Id="rId12" Type="http://schemas.microsoft.com/office/2007/relationships/hdphoto" Target="../media/hdphoto9.wdp"/><Relationship Id="rId2" Type="http://schemas.openxmlformats.org/officeDocument/2006/relationships/hyperlink" Target="http://vivaldi.dspl.ru/bx0000817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1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0819/details" TargetMode="External"/><Relationship Id="rId10" Type="http://schemas.microsoft.com/office/2007/relationships/hdphoto" Target="../media/hdphoto101.wdp"/><Relationship Id="rId4" Type="http://schemas.microsoft.com/office/2007/relationships/hdphoto" Target="../media/hdphoto99.wdp"/><Relationship Id="rId9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0822/details" TargetMode="External"/><Relationship Id="rId13" Type="http://schemas.openxmlformats.org/officeDocument/2006/relationships/slide" Target="slide64.xml"/><Relationship Id="rId3" Type="http://schemas.openxmlformats.org/officeDocument/2006/relationships/image" Target="../media/image143.jpeg"/><Relationship Id="rId7" Type="http://schemas.microsoft.com/office/2007/relationships/hdphoto" Target="../media/hdphoto103.wdp"/><Relationship Id="rId12" Type="http://schemas.microsoft.com/office/2007/relationships/hdphoto" Target="../media/hdphoto9.wdp"/><Relationship Id="rId2" Type="http://schemas.openxmlformats.org/officeDocument/2006/relationships/hyperlink" Target="http://vivaldi.dspl.ru/bx0000813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jpe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0820/details" TargetMode="External"/><Relationship Id="rId10" Type="http://schemas.microsoft.com/office/2007/relationships/hdphoto" Target="../media/hdphoto104.wdp"/><Relationship Id="rId4" Type="http://schemas.microsoft.com/office/2007/relationships/hdphoto" Target="../media/hdphoto102.wdp"/><Relationship Id="rId9" Type="http://schemas.openxmlformats.org/officeDocument/2006/relationships/image" Target="../media/image145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0874/details" TargetMode="External"/><Relationship Id="rId13" Type="http://schemas.openxmlformats.org/officeDocument/2006/relationships/slide" Target="slide65.xml"/><Relationship Id="rId3" Type="http://schemas.openxmlformats.org/officeDocument/2006/relationships/image" Target="../media/image146.png"/><Relationship Id="rId7" Type="http://schemas.microsoft.com/office/2007/relationships/hdphoto" Target="../media/hdphoto106.wdp"/><Relationship Id="rId12" Type="http://schemas.microsoft.com/office/2007/relationships/hdphoto" Target="../media/hdphoto9.wdp"/><Relationship Id="rId2" Type="http://schemas.openxmlformats.org/officeDocument/2006/relationships/hyperlink" Target="http://vivaldi.dspl.ru/bx0000808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7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0830/details" TargetMode="External"/><Relationship Id="rId10" Type="http://schemas.microsoft.com/office/2007/relationships/hdphoto" Target="../media/hdphoto107.wdp"/><Relationship Id="rId4" Type="http://schemas.microsoft.com/office/2007/relationships/hdphoto" Target="../media/hdphoto105.wdp"/><Relationship Id="rId9" Type="http://schemas.openxmlformats.org/officeDocument/2006/relationships/image" Target="../media/image14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9.jpeg"/><Relationship Id="rId7" Type="http://schemas.openxmlformats.org/officeDocument/2006/relationships/slide" Target="slide61.xml"/><Relationship Id="rId2" Type="http://schemas.openxmlformats.org/officeDocument/2006/relationships/hyperlink" Target="http://vivaldi.dspl.ru/bx0000829/details" TargetMode="Externa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microsoft.com/office/2007/relationships/hdphoto" Target="../media/hdphoto108.wdp"/><Relationship Id="rId9" Type="http://schemas.microsoft.com/office/2007/relationships/hdphoto" Target="../media/hdphoto109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3.xml"/><Relationship Id="rId5" Type="http://schemas.openxmlformats.org/officeDocument/2006/relationships/image" Target="../media/image152.png"/><Relationship Id="rId4" Type="http://schemas.openxmlformats.org/officeDocument/2006/relationships/hyperlink" Target="http://www.sulinlib.ru/pisateli-dona-detyam/152-pavlova-nina-mikhajlovna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112.wdp"/><Relationship Id="rId3" Type="http://schemas.openxmlformats.org/officeDocument/2006/relationships/image" Target="../media/image153.jpeg"/><Relationship Id="rId7" Type="http://schemas.openxmlformats.org/officeDocument/2006/relationships/image" Target="../media/image155.jpeg"/><Relationship Id="rId2" Type="http://schemas.openxmlformats.org/officeDocument/2006/relationships/hyperlink" Target="http://www.barius.ru/biblioteka/book/194" TargetMode="External"/><Relationship Id="rId1" Type="http://schemas.openxmlformats.org/officeDocument/2006/relationships/slideLayout" Target="../slideLayouts/slideLayout12.xml"/><Relationship Id="rId6" Type="http://schemas.microsoft.com/office/2007/relationships/hdphoto" Target="../media/hdphoto111.wdp"/><Relationship Id="rId11" Type="http://schemas.openxmlformats.org/officeDocument/2006/relationships/slide" Target="slide68.xml"/><Relationship Id="rId5" Type="http://schemas.openxmlformats.org/officeDocument/2006/relationships/image" Target="../media/image154.jpeg"/><Relationship Id="rId10" Type="http://schemas.microsoft.com/office/2007/relationships/hdphoto" Target="../media/hdphoto9.wdp"/><Relationship Id="rId4" Type="http://schemas.microsoft.com/office/2007/relationships/hdphoto" Target="../media/hdphoto110.wdp"/><Relationship Id="rId9" Type="http://schemas.openxmlformats.org/officeDocument/2006/relationships/image" Target="../media/image1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microsoft.com/office/2007/relationships/hdphoto" Target="../media/hdphoto113.wdp"/><Relationship Id="rId7" Type="http://schemas.openxmlformats.org/officeDocument/2006/relationships/hyperlink" Target="http://www.barius.ru/biblioteka/book/322" TargetMode="External"/><Relationship Id="rId12" Type="http://schemas.openxmlformats.org/officeDocument/2006/relationships/slide" Target="slide69.xml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14.wdp"/><Relationship Id="rId11" Type="http://schemas.microsoft.com/office/2007/relationships/hdphoto" Target="../media/hdphoto9.wdp"/><Relationship Id="rId5" Type="http://schemas.openxmlformats.org/officeDocument/2006/relationships/image" Target="../media/image157.png"/><Relationship Id="rId10" Type="http://schemas.openxmlformats.org/officeDocument/2006/relationships/image" Target="../media/image14.png"/><Relationship Id="rId4" Type="http://schemas.openxmlformats.org/officeDocument/2006/relationships/hyperlink" Target="http://www.sulinlib.ru/starye-skazki-v-novom-formate/328-krylatka-neudachnitsa" TargetMode="External"/><Relationship Id="rId9" Type="http://schemas.microsoft.com/office/2007/relationships/hdphoto" Target="../media/hdphoto115.wdp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118.wdp"/><Relationship Id="rId3" Type="http://schemas.microsoft.com/office/2007/relationships/hdphoto" Target="../media/hdphoto116.wdp"/><Relationship Id="rId7" Type="http://schemas.openxmlformats.org/officeDocument/2006/relationships/image" Target="../media/image161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barius.ru/biblioteka/book/432" TargetMode="External"/><Relationship Id="rId11" Type="http://schemas.openxmlformats.org/officeDocument/2006/relationships/slide" Target="slide70.xml"/><Relationship Id="rId5" Type="http://schemas.microsoft.com/office/2007/relationships/hdphoto" Target="../media/hdphoto117.wdp"/><Relationship Id="rId10" Type="http://schemas.microsoft.com/office/2007/relationships/hdphoto" Target="../media/hdphoto9.wdp"/><Relationship Id="rId4" Type="http://schemas.openxmlformats.org/officeDocument/2006/relationships/image" Target="../media/image160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11" Type="http://schemas.microsoft.com/office/2007/relationships/hdphoto" Target="../media/hdphoto9.wdp"/><Relationship Id="rId5" Type="http://schemas.microsoft.com/office/2007/relationships/hdphoto" Target="../media/hdphoto11.wdp"/><Relationship Id="rId10" Type="http://schemas.openxmlformats.org/officeDocument/2006/relationships/image" Target="../media/image14.png"/><Relationship Id="rId4" Type="http://schemas.openxmlformats.org/officeDocument/2006/relationships/image" Target="../media/image16.jpeg"/><Relationship Id="rId9" Type="http://schemas.openxmlformats.org/officeDocument/2006/relationships/hyperlink" Target="http://www.barius.ru/biblioteka/book/2189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slide" Target="slide71.xml"/><Relationship Id="rId3" Type="http://schemas.microsoft.com/office/2007/relationships/hdphoto" Target="../media/hdphoto119.wdp"/><Relationship Id="rId7" Type="http://schemas.openxmlformats.org/officeDocument/2006/relationships/hyperlink" Target="http://kid-book-museum.livejournal.com/89875.html" TargetMode="External"/><Relationship Id="rId12" Type="http://schemas.openxmlformats.org/officeDocument/2006/relationships/hyperlink" Target="http://kid-book-museum.livejournal.com/414985.html" TargetMode="External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20.wdp"/><Relationship Id="rId11" Type="http://schemas.microsoft.com/office/2007/relationships/hdphoto" Target="../media/hdphoto9.wdp"/><Relationship Id="rId5" Type="http://schemas.openxmlformats.org/officeDocument/2006/relationships/image" Target="../media/image163.jpeg"/><Relationship Id="rId10" Type="http://schemas.openxmlformats.org/officeDocument/2006/relationships/image" Target="../media/image14.png"/><Relationship Id="rId4" Type="http://schemas.openxmlformats.org/officeDocument/2006/relationships/hyperlink" Target="http://kidpix.livejournal.com/1630286.html" TargetMode="External"/><Relationship Id="rId9" Type="http://schemas.microsoft.com/office/2007/relationships/hdphoto" Target="../media/hdphoto121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://cypindom.ru/index.php?option=com_content&amp;view=article&amp;id=2681:2013-12-25-22-25-41&amp;catid=72:auto&amp;Itemid=83" TargetMode="External"/><Relationship Id="rId13" Type="http://schemas.openxmlformats.org/officeDocument/2006/relationships/slide" Target="slide72.xml"/><Relationship Id="rId3" Type="http://schemas.openxmlformats.org/officeDocument/2006/relationships/image" Target="../media/image165.jpeg"/><Relationship Id="rId7" Type="http://schemas.microsoft.com/office/2007/relationships/hdphoto" Target="../media/hdphoto123.wdp"/><Relationship Id="rId12" Type="http://schemas.microsoft.com/office/2007/relationships/hdphoto" Target="../media/hdphoto9.wdp"/><Relationship Id="rId2" Type="http://schemas.openxmlformats.org/officeDocument/2006/relationships/hyperlink" Target="http://bayun-dia.net/dia/Skazki_pro_igrushki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6.jpeg"/><Relationship Id="rId11" Type="http://schemas.openxmlformats.org/officeDocument/2006/relationships/image" Target="../media/image14.png"/><Relationship Id="rId5" Type="http://schemas.openxmlformats.org/officeDocument/2006/relationships/hyperlink" Target="http://bayun-dia.net/dia/Bolshaya_putanitsa.html" TargetMode="External"/><Relationship Id="rId10" Type="http://schemas.microsoft.com/office/2007/relationships/hdphoto" Target="../media/hdphoto124.wdp"/><Relationship Id="rId4" Type="http://schemas.microsoft.com/office/2007/relationships/hdphoto" Target="../media/hdphoto122.wdp"/><Relationship Id="rId9" Type="http://schemas.openxmlformats.org/officeDocument/2006/relationships/image" Target="../media/image167.jpeg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127.wdp"/><Relationship Id="rId3" Type="http://schemas.microsoft.com/office/2007/relationships/hdphoto" Target="../media/hdphoto125.wdp"/><Relationship Id="rId7" Type="http://schemas.openxmlformats.org/officeDocument/2006/relationships/image" Target="../media/image170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barius.ru/biblioteka/book/79" TargetMode="External"/><Relationship Id="rId11" Type="http://schemas.openxmlformats.org/officeDocument/2006/relationships/slide" Target="slide66.xml"/><Relationship Id="rId5" Type="http://schemas.microsoft.com/office/2007/relationships/hdphoto" Target="../media/hdphoto126.wdp"/><Relationship Id="rId10" Type="http://schemas.microsoft.com/office/2007/relationships/hdphoto" Target="../media/hdphoto9.wdp"/><Relationship Id="rId4" Type="http://schemas.openxmlformats.org/officeDocument/2006/relationships/image" Target="../media/image169.jpeg"/><Relationship Id="rId9" Type="http://schemas.openxmlformats.org/officeDocument/2006/relationships/image" Target="../media/image1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slide" Target="slide7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6.xml"/><Relationship Id="rId5" Type="http://schemas.openxmlformats.org/officeDocument/2006/relationships/image" Target="../media/image152.png"/><Relationship Id="rId4" Type="http://schemas.openxmlformats.org/officeDocument/2006/relationships/hyperlink" Target="http://big-rostov.ru/bolshoj-rostov/znamenitye-rostovchane/panova-vera-fyodorovna/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3" Type="http://schemas.microsoft.com/office/2007/relationships/hdphoto" Target="../media/hdphoto128.wdp"/><Relationship Id="rId7" Type="http://schemas.microsoft.com/office/2007/relationships/hdphoto" Target="../media/hdphoto130.wdp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4.jpeg"/><Relationship Id="rId5" Type="http://schemas.microsoft.com/office/2007/relationships/hdphoto" Target="../media/hdphoto129.wdp"/><Relationship Id="rId4" Type="http://schemas.openxmlformats.org/officeDocument/2006/relationships/image" Target="../media/image173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3" Type="http://schemas.microsoft.com/office/2007/relationships/hdphoto" Target="../media/hdphoto131.wdp"/><Relationship Id="rId7" Type="http://schemas.microsoft.com/office/2007/relationships/hdphoto" Target="../media/hdphoto133.wdp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7.jpeg"/><Relationship Id="rId5" Type="http://schemas.microsoft.com/office/2007/relationships/hdphoto" Target="../media/hdphoto132.wdp"/><Relationship Id="rId4" Type="http://schemas.openxmlformats.org/officeDocument/2006/relationships/image" Target="../media/image176.jpe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34.wdp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78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8.png"/><Relationship Id="rId4" Type="http://schemas.openxmlformats.org/officeDocument/2006/relationships/hyperlink" Target="http://www.cultin.ru/writers-sjomin-vitalijj-nikolaevich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80.xml"/><Relationship Id="rId5" Type="http://schemas.openxmlformats.org/officeDocument/2006/relationships/image" Target="../media/image118.png"/><Relationship Id="rId4" Type="http://schemas.openxmlformats.org/officeDocument/2006/relationships/hyperlink" Target="http://www.rodb-v.ru/literary-ethnography/modern_writers/skryebov/index.php" TargetMode="Externa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vivaldi.dspl.ru/bx0001279/details" TargetMode="External"/><Relationship Id="rId13" Type="http://schemas.openxmlformats.org/officeDocument/2006/relationships/slide" Target="slide78.xml"/><Relationship Id="rId3" Type="http://schemas.openxmlformats.org/officeDocument/2006/relationships/image" Target="../media/image181.png"/><Relationship Id="rId7" Type="http://schemas.microsoft.com/office/2007/relationships/hdphoto" Target="../media/hdphoto136.wdp"/><Relationship Id="rId12" Type="http://schemas.microsoft.com/office/2007/relationships/hdphoto" Target="../media/hdphoto9.wdp"/><Relationship Id="rId2" Type="http://schemas.openxmlformats.org/officeDocument/2006/relationships/hyperlink" Target="http://vivaldi.dspl.ru/bx0001328/detai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2.png"/><Relationship Id="rId11" Type="http://schemas.openxmlformats.org/officeDocument/2006/relationships/image" Target="../media/image14.png"/><Relationship Id="rId5" Type="http://schemas.openxmlformats.org/officeDocument/2006/relationships/hyperlink" Target="http://vivaldi.dspl.ru/bx0001345/details" TargetMode="External"/><Relationship Id="rId10" Type="http://schemas.microsoft.com/office/2007/relationships/hdphoto" Target="../media/hdphoto137.wdp"/><Relationship Id="rId4" Type="http://schemas.microsoft.com/office/2007/relationships/hdphoto" Target="../media/hdphoto135.wdp"/><Relationship Id="rId9" Type="http://schemas.openxmlformats.org/officeDocument/2006/relationships/image" Target="../media/image1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db-v.ru/literary-ethnography/modern_writers/astapenko/index.php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9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82.xml"/><Relationship Id="rId5" Type="http://schemas.openxmlformats.org/officeDocument/2006/relationships/image" Target="../media/image185.png"/><Relationship Id="rId4" Type="http://schemas.openxmlformats.org/officeDocument/2006/relationships/hyperlink" Target="http://azovlib.ru/page/detskaya_stranica/detskiye_pages/Enciklopediya_detskaya/Stranicu/biografii_pisateley/TEXT/Skripov.htm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80.xml"/><Relationship Id="rId3" Type="http://schemas.microsoft.com/office/2007/relationships/hdphoto" Target="../media/hdphoto138.wdp"/><Relationship Id="rId7" Type="http://schemas.microsoft.com/office/2007/relationships/hdphoto" Target="../media/hdphoto140.wdp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8.png"/><Relationship Id="rId5" Type="http://schemas.microsoft.com/office/2007/relationships/hdphoto" Target="../media/hdphoto139.wdp"/><Relationship Id="rId4" Type="http://schemas.openxmlformats.org/officeDocument/2006/relationships/image" Target="../media/image18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5.png"/><Relationship Id="rId4" Type="http://schemas.openxmlformats.org/officeDocument/2006/relationships/hyperlink" Target="http://rslovar.com/content/%D1%80%D0%BE%D1%81%D1%82%D0%BE%D0%B2-%D0%B3%D0%BE%D1%80%D0%BE%D0%B4-%D1%80%D0%BE%D1%81%D1%82%D0%BE%D0%B2-%D0%B4%D0%BE%D0%BD-%D0%B0%D0%BD%D0%B0%D1%82%D0%BE%D0%BB%D0%B8%D0%B9-%D1%81%D0%BE%D1%84%D1%80%D0%BE%D0%BD%D0%BE%D0%B2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41.wdp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5.png"/><Relationship Id="rId5" Type="http://schemas.openxmlformats.org/officeDocument/2006/relationships/hyperlink" Target="http://www.cultin.ru/writers-suichmezov-aleksandr-mikhajjlovich" TargetMode="External"/><Relationship Id="rId4" Type="http://schemas.openxmlformats.org/officeDocument/2006/relationships/slide" Target="slide84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42.wdp"/><Relationship Id="rId7" Type="http://schemas.openxmlformats.org/officeDocument/2006/relationships/slide" Target="slide87.xml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hyperlink" Target="http://www.rodb-v.ru/literary-ethnography/modern_writers/sukhanov/index.php" TargetMode="External"/><Relationship Id="rId4" Type="http://schemas.openxmlformats.org/officeDocument/2006/relationships/slide" Target="slide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86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43.wdp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84.xml"/><Relationship Id="rId5" Type="http://schemas.microsoft.com/office/2007/relationships/hdphoto" Target="../media/hdphoto144.wdp"/><Relationship Id="rId4" Type="http://schemas.openxmlformats.org/officeDocument/2006/relationships/image" Target="../media/image195.jpe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45.wdp"/><Relationship Id="rId7" Type="http://schemas.openxmlformats.org/officeDocument/2006/relationships/slide" Target="slide90.xml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hyperlink" Target="http://www.rodb-v.ru/on-the-150th-anniversary-of-chekhov/" TargetMode="External"/><Relationship Id="rId4" Type="http://schemas.openxmlformats.org/officeDocument/2006/relationships/slide" Target="slide88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13" Type="http://schemas.openxmlformats.org/officeDocument/2006/relationships/hyperlink" Target="http://www.barius.ru/biblioteka/book/508" TargetMode="External"/><Relationship Id="rId3" Type="http://schemas.microsoft.com/office/2007/relationships/hdphoto" Target="../media/hdphoto146.wdp"/><Relationship Id="rId7" Type="http://schemas.microsoft.com/office/2007/relationships/hdphoto" Target="../media/hdphoto148.wdp"/><Relationship Id="rId12" Type="http://schemas.openxmlformats.org/officeDocument/2006/relationships/hyperlink" Target="http://www.barius.ru/biblioteka/book/223" TargetMode="External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9.jpeg"/><Relationship Id="rId11" Type="http://schemas.microsoft.com/office/2007/relationships/hdphoto" Target="../media/hdphoto9.wdp"/><Relationship Id="rId5" Type="http://schemas.microsoft.com/office/2007/relationships/hdphoto" Target="../media/hdphoto147.wdp"/><Relationship Id="rId10" Type="http://schemas.openxmlformats.org/officeDocument/2006/relationships/image" Target="../media/image14.png"/><Relationship Id="rId4" Type="http://schemas.openxmlformats.org/officeDocument/2006/relationships/image" Target="../media/image198.jpeg"/><Relationship Id="rId9" Type="http://schemas.openxmlformats.org/officeDocument/2006/relationships/hyperlink" Target="http://www.barius.ru/biblioteka/book/637" TargetMode="Externa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" Target="slide87.xml"/><Relationship Id="rId3" Type="http://schemas.microsoft.com/office/2007/relationships/hdphoto" Target="../media/hdphoto149.wdp"/><Relationship Id="rId7" Type="http://schemas.microsoft.com/office/2007/relationships/hdphoto" Target="../media/hdphoto151.wdp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2.png"/><Relationship Id="rId5" Type="http://schemas.microsoft.com/office/2007/relationships/hdphoto" Target="../media/hdphoto150.wdp"/><Relationship Id="rId4" Type="http://schemas.openxmlformats.org/officeDocument/2006/relationships/image" Target="../media/image20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52.wdp"/><Relationship Id="rId7" Type="http://schemas.openxmlformats.org/officeDocument/2006/relationships/slide" Target="slide92.xm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4.png"/><Relationship Id="rId5" Type="http://schemas.openxmlformats.org/officeDocument/2006/relationships/hyperlink" Target="http://www.rodb-v.ru/literary-ethnography/modern_writers/kharlamov/index.php" TargetMode="External"/><Relationship Id="rId4" Type="http://schemas.openxmlformats.org/officeDocument/2006/relationships/slide" Target="slide91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5.png"/><Relationship Id="rId7" Type="http://schemas.openxmlformats.org/officeDocument/2006/relationships/hyperlink" Target="http://vivaldi.dspl.ru/bx0001281/details" TargetMode="External"/><Relationship Id="rId12" Type="http://schemas.openxmlformats.org/officeDocument/2006/relationships/slide" Target="slide90.xml"/><Relationship Id="rId2" Type="http://schemas.openxmlformats.org/officeDocument/2006/relationships/hyperlink" Target="http://vivaldi.dspl.ru/bx0001310/details" TargetMode="External"/><Relationship Id="rId1" Type="http://schemas.openxmlformats.org/officeDocument/2006/relationships/slideLayout" Target="../slideLayouts/slideLayout12.xml"/><Relationship Id="rId6" Type="http://schemas.microsoft.com/office/2007/relationships/hdphoto" Target="../media/hdphoto153.wdp"/><Relationship Id="rId11" Type="http://schemas.microsoft.com/office/2007/relationships/hdphoto" Target="../media/hdphoto9.wdp"/><Relationship Id="rId5" Type="http://schemas.openxmlformats.org/officeDocument/2006/relationships/image" Target="../media/image206.jpeg"/><Relationship Id="rId10" Type="http://schemas.openxmlformats.org/officeDocument/2006/relationships/image" Target="../media/image14.png"/><Relationship Id="rId4" Type="http://schemas.openxmlformats.org/officeDocument/2006/relationships/hyperlink" Target="http://vivaldi.dspl.ru/bx0001302/details" TargetMode="External"/><Relationship Id="rId9" Type="http://schemas.microsoft.com/office/2007/relationships/hdphoto" Target="../media/hdphoto154.wdp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155.wdp"/><Relationship Id="rId7" Type="http://schemas.openxmlformats.org/officeDocument/2006/relationships/slide" Target="slide95.xml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9.png"/><Relationship Id="rId5" Type="http://schemas.openxmlformats.org/officeDocument/2006/relationships/hyperlink" Target="http://www.rodb-v.ru/literary-ethnography/eyes_of_sholokhov/" TargetMode="External"/><Relationship Id="rId4" Type="http://schemas.openxmlformats.org/officeDocument/2006/relationships/slide" Target="slide93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56.wdp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2.xml"/><Relationship Id="rId5" Type="http://schemas.openxmlformats.org/officeDocument/2006/relationships/slide" Target="slide94.xml"/><Relationship Id="rId4" Type="http://schemas.openxmlformats.org/officeDocument/2006/relationships/image" Target="../media/image211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arius.ru/biblioteka/book/2352" TargetMode="External"/><Relationship Id="rId3" Type="http://schemas.microsoft.com/office/2007/relationships/hdphoto" Target="../media/hdphoto157.wdp"/><Relationship Id="rId7" Type="http://schemas.openxmlformats.org/officeDocument/2006/relationships/slide" Target="slide92.xml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58.wdp"/><Relationship Id="rId5" Type="http://schemas.openxmlformats.org/officeDocument/2006/relationships/image" Target="../media/image214.jpeg"/><Relationship Id="rId10" Type="http://schemas.microsoft.com/office/2007/relationships/hdphoto" Target="../media/hdphoto9.wdp"/><Relationship Id="rId4" Type="http://schemas.openxmlformats.org/officeDocument/2006/relationships/image" Target="../media/image213.jpeg"/><Relationship Id="rId9" Type="http://schemas.openxmlformats.org/officeDocument/2006/relationships/image" Target="../media/image1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96.xml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43.png"/><Relationship Id="rId4" Type="http://schemas.openxmlformats.org/officeDocument/2006/relationships/hyperlink" Target="http://www.rodb-v.ru/literary-ethnography/modern_writers/yakovlev/index.php" TargetMode="Externa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microsoft.com/office/2007/relationships/hdphoto" Target="../media/hdphoto159.wdp"/><Relationship Id="rId7" Type="http://schemas.openxmlformats.org/officeDocument/2006/relationships/hyperlink" Target="http://www.barius.ru/biblioteka/book/2284" TargetMode="External"/><Relationship Id="rId12" Type="http://schemas.openxmlformats.org/officeDocument/2006/relationships/slide" Target="slide95.xml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60.wdp"/><Relationship Id="rId11" Type="http://schemas.microsoft.com/office/2007/relationships/hdphoto" Target="../media/hdphoto9.wdp"/><Relationship Id="rId5" Type="http://schemas.openxmlformats.org/officeDocument/2006/relationships/image" Target="../media/image217.png"/><Relationship Id="rId10" Type="http://schemas.openxmlformats.org/officeDocument/2006/relationships/image" Target="../media/image14.png"/><Relationship Id="rId4" Type="http://schemas.openxmlformats.org/officeDocument/2006/relationships/hyperlink" Target="http://vivaldi.dspl.ru/bx0000568/details" TargetMode="External"/><Relationship Id="rId9" Type="http://schemas.microsoft.com/office/2007/relationships/hdphoto" Target="../media/hdphoto16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1" y="0"/>
            <a:ext cx="92294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258531" y="2420888"/>
            <a:ext cx="6693812" cy="1727569"/>
          </a:xfrm>
          <a:prstGeom prst="roundRect">
            <a:avLst/>
          </a:prstGeom>
          <a:solidFill>
            <a:srgbClr val="0070C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ПИСАТЕЛИ ДОНА ДЕТЯМ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5" name="Управляющая кнопка: далее 4">
            <a:hlinkClick r:id="rId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hlinkClick r:id="rId4" action="ppaction://hlinkpres?slideindex=5&amp;slidetitle=Алфавитный Указатель АВТОРОВ"/>
          </p:cNvPr>
          <p:cNvSpPr/>
          <p:nvPr/>
        </p:nvSpPr>
        <p:spPr>
          <a:xfrm>
            <a:off x="1283683" y="4617755"/>
            <a:ext cx="6693812" cy="539437"/>
          </a:xfrm>
          <a:prstGeom prst="roundRect">
            <a:avLst/>
          </a:prstGeom>
          <a:solidFill>
            <a:srgbClr val="0070C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АЛФАВИТНЫЙ УКАЗАТЕЛЬ АВТОРОВ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8" name="Скругленный прямоугольник 7">
            <a:hlinkClick r:id="rId4" action="ppaction://hlinkpres?slideindex=4&amp;slidetitle=Презентация PowerPoint"/>
          </p:cNvPr>
          <p:cNvSpPr/>
          <p:nvPr/>
        </p:nvSpPr>
        <p:spPr>
          <a:xfrm>
            <a:off x="3309293" y="5553859"/>
            <a:ext cx="2592288" cy="539437"/>
          </a:xfrm>
          <a:prstGeom prst="roundRect">
            <a:avLst/>
          </a:prstGeom>
          <a:solidFill>
            <a:srgbClr val="0070C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НА ГЛАВНУЮ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4264617"/>
            <a:ext cx="6400800" cy="1728192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 smtClean="0">
                <a:solidFill>
                  <a:srgbClr val="FFFF00"/>
                </a:solidFill>
              </a:rPr>
              <a:t>Атланова</a:t>
            </a:r>
            <a:r>
              <a:rPr lang="ru-RU" sz="2400" dirty="0" smtClean="0">
                <a:solidFill>
                  <a:srgbClr val="FFFF00"/>
                </a:solidFill>
              </a:rPr>
              <a:t>, Н. Не это, не то, а неведомо что : сказки / Наталья </a:t>
            </a:r>
            <a:r>
              <a:rPr lang="ru-RU" sz="2400" dirty="0" err="1" smtClean="0">
                <a:solidFill>
                  <a:srgbClr val="FFFF00"/>
                </a:solidFill>
              </a:rPr>
              <a:t>Атланова</a:t>
            </a:r>
            <a:r>
              <a:rPr lang="ru-RU" sz="2400" dirty="0" smtClean="0">
                <a:solidFill>
                  <a:srgbClr val="FFFF00"/>
                </a:solidFill>
              </a:rPr>
              <a:t>; рис. Л. Федосовой. – Ростов н/Д : Новая книга, 2004. – 168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F:\для буклетов\img6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46" y="620688"/>
            <a:ext cx="2163920" cy="302433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219822" y="40466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70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Владимир Николаевич БАНЦЕВИЧ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Родился и вырос писатель на берегах реки, которую народ издавна ласково зовёт – «наш батюшка тихий Дон». Родной стороне и посвятил своё творчество писатель, дышавший с детства чудесным степным воздухом, любовавшийся неоглядными степными просторами, речными далями, которые он навсегда принял в своё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сердце. Он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всегда находился среди людей. Постоянно встречаясь с хлеборобами, пастухами, рыбаками, охотниками, писатель хорошо изучил народную речь, и поэтому его герои говорят красочно, выразительно, с доброй усмешкой, которая сродни пословицам, сказкам, песням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Рисунок 32" descr="http://www.rodb-v.ru/upload/medialibrary/bancevich/bn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9" y="1484784"/>
            <a:ext cx="2242900" cy="288032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9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89" y="4221088"/>
            <a:ext cx="483599" cy="7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92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55776" y="415114"/>
            <a:ext cx="6400800" cy="1728192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Банцевич</a:t>
            </a:r>
            <a:r>
              <a:rPr lang="ru-RU" sz="2400" dirty="0">
                <a:solidFill>
                  <a:srgbClr val="FFFF00"/>
                </a:solidFill>
              </a:rPr>
              <a:t>, В. Тайна богатого колодезя : историческая повесть для детей / Владимир </a:t>
            </a:r>
            <a:r>
              <a:rPr lang="ru-RU" sz="2400" dirty="0" err="1">
                <a:solidFill>
                  <a:srgbClr val="FFFF00"/>
                </a:solidFill>
              </a:rPr>
              <a:t>Банцевич</a:t>
            </a:r>
            <a:r>
              <a:rPr lang="ru-RU" sz="2400" dirty="0">
                <a:solidFill>
                  <a:srgbClr val="FFFF00"/>
                </a:solidFill>
              </a:rPr>
              <a:t>. – Таганрог : Нюанс, 2010. – 518 с. : ил.</a:t>
            </a:r>
          </a:p>
        </p:txBody>
      </p:sp>
      <p:pic>
        <p:nvPicPr>
          <p:cNvPr id="6" name="Рисунок 5" descr="H:\bn_14_1.JPG">
            <a:hlinkClick r:id="rId2"/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5114"/>
            <a:ext cx="1728192" cy="2365814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323528" y="199090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Рисунок 9" descr="http://www.rodb-v.ru/upload/medialibrary/bancevich/bn_1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1737880" cy="252861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8"/>
          <p:cNvSpPr txBox="1">
            <a:spLocks/>
          </p:cNvSpPr>
          <p:nvPr/>
        </p:nvSpPr>
        <p:spPr>
          <a:xfrm>
            <a:off x="2627784" y="4551668"/>
            <a:ext cx="6393500" cy="203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Матвей Иванович Платов : </a:t>
            </a:r>
            <a:r>
              <a:rPr lang="en-US" sz="2400" dirty="0" smtClean="0">
                <a:solidFill>
                  <a:srgbClr val="FFFF00"/>
                </a:solidFill>
              </a:rPr>
              <a:t>[</a:t>
            </a:r>
            <a:r>
              <a:rPr lang="ru-RU" sz="2400" dirty="0" smtClean="0">
                <a:solidFill>
                  <a:srgbClr val="FFFF00"/>
                </a:solidFill>
              </a:rPr>
              <a:t>набор из 18 открыток</a:t>
            </a:r>
            <a:r>
              <a:rPr lang="en-US" sz="2400" dirty="0" smtClean="0">
                <a:solidFill>
                  <a:srgbClr val="FFFF00"/>
                </a:solidFill>
              </a:rPr>
              <a:t>]</a:t>
            </a:r>
            <a:r>
              <a:rPr lang="ru-RU" sz="2400" dirty="0" smtClean="0">
                <a:solidFill>
                  <a:srgbClr val="FFFF00"/>
                </a:solidFill>
              </a:rPr>
              <a:t> / </a:t>
            </a:r>
            <a:r>
              <a:rPr lang="ru-RU" sz="2400" dirty="0" err="1" smtClean="0">
                <a:solidFill>
                  <a:srgbClr val="FFFF00"/>
                </a:solidFill>
              </a:rPr>
              <a:t>Новочеркас</a:t>
            </a:r>
            <a:r>
              <a:rPr lang="ru-RU" sz="2400" dirty="0" smtClean="0">
                <a:solidFill>
                  <a:srgbClr val="FFFF00"/>
                </a:solidFill>
              </a:rPr>
              <a:t>. музей Дон. Казачества; Рост. обл. музей </a:t>
            </a:r>
            <a:r>
              <a:rPr lang="ru-RU" sz="2400" dirty="0" err="1" smtClean="0">
                <a:solidFill>
                  <a:srgbClr val="FFFF00"/>
                </a:solidFill>
              </a:rPr>
              <a:t>изобр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и</a:t>
            </a:r>
            <a:r>
              <a:rPr lang="ru-RU" sz="2400" dirty="0" smtClean="0">
                <a:solidFill>
                  <a:srgbClr val="FFFF00"/>
                </a:solidFill>
              </a:rPr>
              <a:t>скусств; сост. и худож. В. </a:t>
            </a:r>
            <a:r>
              <a:rPr lang="ru-RU" sz="2400" dirty="0" err="1" smtClean="0">
                <a:solidFill>
                  <a:srgbClr val="FFFF00"/>
                </a:solidFill>
              </a:rPr>
              <a:t>Банцевич</a:t>
            </a:r>
            <a:r>
              <a:rPr lang="ru-RU" sz="2400" dirty="0" smtClean="0">
                <a:solidFill>
                  <a:srgbClr val="FFFF00"/>
                </a:solidFill>
              </a:rPr>
              <a:t>. – </a:t>
            </a:r>
            <a:r>
              <a:rPr lang="en-US" sz="2400" dirty="0" smtClean="0">
                <a:solidFill>
                  <a:srgbClr val="FFFF00"/>
                </a:solidFill>
              </a:rPr>
              <a:t>[</a:t>
            </a:r>
            <a:r>
              <a:rPr lang="ru-RU" sz="2400" dirty="0" smtClean="0">
                <a:solidFill>
                  <a:srgbClr val="FFFF00"/>
                </a:solidFill>
              </a:rPr>
              <a:t>б. м. : б. и., 200-</a:t>
            </a:r>
            <a:r>
              <a:rPr lang="en-US" sz="2400" dirty="0" smtClean="0">
                <a:solidFill>
                  <a:srgbClr val="FFFF00"/>
                </a:solidFill>
              </a:rPr>
              <a:t>]</a:t>
            </a:r>
            <a:r>
              <a:rPr lang="ru-RU" sz="2400" dirty="0" smtClean="0">
                <a:solidFill>
                  <a:srgbClr val="FFFF00"/>
                </a:solidFill>
              </a:rPr>
              <a:t>. – (Национальный герой России).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23528" y="357301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одзаголовок 8"/>
          <p:cNvSpPr txBox="1">
            <a:spLocks/>
          </p:cNvSpPr>
          <p:nvPr/>
        </p:nvSpPr>
        <p:spPr>
          <a:xfrm>
            <a:off x="2710553" y="2204864"/>
            <a:ext cx="4165703" cy="2019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 smtClean="0">
                <a:solidFill>
                  <a:srgbClr val="FFFF00"/>
                </a:solidFill>
              </a:rPr>
              <a:t>Банцевич</a:t>
            </a:r>
            <a:r>
              <a:rPr lang="ru-RU" sz="2400" dirty="0" smtClean="0">
                <a:solidFill>
                  <a:srgbClr val="FFFF00"/>
                </a:solidFill>
              </a:rPr>
              <a:t>, В. Волшебное лукошко / </a:t>
            </a:r>
            <a:r>
              <a:rPr lang="ru-RU" sz="2400" dirty="0" err="1" smtClean="0">
                <a:solidFill>
                  <a:srgbClr val="FFFF00"/>
                </a:solidFill>
              </a:rPr>
              <a:t>Вдадимир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 err="1" smtClean="0">
                <a:solidFill>
                  <a:srgbClr val="FFFF00"/>
                </a:solidFill>
              </a:rPr>
              <a:t>Банцевич</a:t>
            </a:r>
            <a:r>
              <a:rPr lang="ru-RU" sz="2400" dirty="0" smtClean="0">
                <a:solidFill>
                  <a:srgbClr val="FFFF00"/>
                </a:solidFill>
              </a:rPr>
              <a:t>. – Ростов н/Д : МП Книга, 1998. – (Библиотека альманаха «Южная звезда»).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3" name="Рисунок 12">
            <a:hlinkClick r:id="rId8"/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390" t="24230" r="32212" b="10776"/>
          <a:stretch/>
        </p:blipFill>
        <p:spPr bwMode="auto">
          <a:xfrm>
            <a:off x="7092280" y="1871949"/>
            <a:ext cx="1678682" cy="2376263"/>
          </a:xfrm>
          <a:prstGeom prst="rect">
            <a:avLst/>
          </a:prstGeom>
          <a:ln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34" y="2762565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G:\book-158814_960_720.png">
            <a:hlinkClick r:id="rId13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3" y="3999975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назад 15">
            <a:hlinkClick r:id="rId14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1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Иван Дмитриевич ВАСИЛЕНКО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6952" y="1196752"/>
            <a:ext cx="5976664" cy="424847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Писателя И. Д. Василенко «открыл» замечательный русский литератор В. В. Вересаев. К нему в годы войны пришел однажды немолодой и очень больной учитель и принес свою первую книжку, написанную для детей в 1937 году. Вересаев прочитал ее и со страниц «Литературной газеты» в 1944 году сказал: «Передо мной... талантливый, совершенно сложившийся писатель, со своим языком, с великолепной выдумкой, с живыми образами».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Периода ученичества у писателя Василенко практически не было. Богатое знание народной жизни помогло ему создавать правдивые и яркие книги, полные гражданской страстности. Первые же написанные им вещи были напечатаны.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Рисунок 9" descr="http://belstory.ru/wp-content/uploads/2011/11/57568676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232248" cy="2808312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9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89" y="4221088"/>
            <a:ext cx="555100" cy="8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2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388620"/>
            <a:ext cx="6400800" cy="116817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Василенко, И. Артёмка / И. Василенко.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</a:t>
            </a:r>
            <a:r>
              <a:rPr lang="ru-RU" sz="2400" dirty="0">
                <a:solidFill>
                  <a:srgbClr val="FFFF00"/>
                </a:solidFill>
              </a:rPr>
              <a:t>, 1987. – 368 с. : ил.</a:t>
            </a:r>
          </a:p>
        </p:txBody>
      </p:sp>
      <p:pic>
        <p:nvPicPr>
          <p:cNvPr id="12" name="Рисунок 11" descr="C:\Users\КостяП\Documents\iа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43" y="404664"/>
            <a:ext cx="1800200" cy="2680340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Подзаголовок 8"/>
          <p:cNvSpPr txBox="1">
            <a:spLocks/>
          </p:cNvSpPr>
          <p:nvPr/>
        </p:nvSpPr>
        <p:spPr>
          <a:xfrm>
            <a:off x="2555776" y="2351604"/>
            <a:ext cx="4032448" cy="19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Василенко, И. Волшебная шкатулка / И. Василенко. — М</a:t>
            </a:r>
            <a:r>
              <a:rPr lang="ru-RU" sz="2400" dirty="0" smtClean="0">
                <a:solidFill>
                  <a:srgbClr val="FFFF00"/>
                </a:solidFill>
              </a:rPr>
              <a:t>. : </a:t>
            </a:r>
            <a:r>
              <a:rPr lang="ru-RU" sz="2400" dirty="0">
                <a:solidFill>
                  <a:srgbClr val="FFFF00"/>
                </a:solidFill>
              </a:rPr>
              <a:t>Московский  рабочий, 1979. – 384 с. : ил.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4941597"/>
            <a:ext cx="6400800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Василенко, И. Жизнь и приключения Заморыша / И. Василенко. -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</a:t>
            </a:r>
            <a:r>
              <a:rPr lang="ru-RU" sz="2400" dirty="0">
                <a:solidFill>
                  <a:srgbClr val="FFFF00"/>
                </a:solidFill>
              </a:rPr>
              <a:t>, 1988. – 512 с. : ил.</a:t>
            </a:r>
          </a:p>
        </p:txBody>
      </p:sp>
      <p:pic>
        <p:nvPicPr>
          <p:cNvPr id="15" name="Рисунок 14" descr="http://static.ozone.ru/multimedia/books_covers/10035698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336" y="1988840"/>
            <a:ext cx="1993900" cy="2543810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Рисунок 15" descr="http://heavydutymetalcutting.ru/images/hayduyemtlcting1628581-15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43" y="3793284"/>
            <a:ext cx="1876985" cy="2583800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179512" y="188640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79512" y="3577260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633182" y="177281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Управляющая кнопка: далее 18">
            <a:hlinkClick r:id="rId5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5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771800" y="1268760"/>
            <a:ext cx="5968752" cy="160022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Василенко, И. </a:t>
            </a:r>
            <a:r>
              <a:rPr lang="ru-RU" sz="2400" dirty="0" smtClean="0">
                <a:solidFill>
                  <a:srgbClr val="FFFF00"/>
                </a:solidFill>
              </a:rPr>
              <a:t>Звёздочка : повесть </a:t>
            </a:r>
            <a:r>
              <a:rPr lang="ru-RU" sz="2400" dirty="0">
                <a:solidFill>
                  <a:srgbClr val="FFFF00"/>
                </a:solidFill>
              </a:rPr>
              <a:t>/ И. </a:t>
            </a:r>
            <a:r>
              <a:rPr lang="ru-RU" sz="2400" dirty="0" smtClean="0">
                <a:solidFill>
                  <a:srgbClr val="FFFF00"/>
                </a:solidFill>
              </a:rPr>
              <a:t>Василенко; рис. Е. Медведева.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М. : Детская литература, 1970. – 96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603495" y="4149080"/>
            <a:ext cx="5480673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Василенко, И. </a:t>
            </a:r>
            <a:r>
              <a:rPr lang="ru-RU" sz="2400" dirty="0" smtClean="0">
                <a:solidFill>
                  <a:srgbClr val="FFFF00"/>
                </a:solidFill>
              </a:rPr>
              <a:t>Д. Солнечные часы : повести и рассказы </a:t>
            </a:r>
            <a:r>
              <a:rPr lang="ru-RU" sz="2400" dirty="0">
                <a:solidFill>
                  <a:srgbClr val="FFFF00"/>
                </a:solidFill>
              </a:rPr>
              <a:t>/ И. </a:t>
            </a:r>
            <a:r>
              <a:rPr lang="ru-RU" sz="2400" dirty="0" smtClean="0">
                <a:solidFill>
                  <a:srgbClr val="FFFF00"/>
                </a:solidFill>
              </a:rPr>
              <a:t>Д. Василенко</a:t>
            </a:r>
            <a:r>
              <a:rPr lang="ru-RU" sz="2400" dirty="0">
                <a:solidFill>
                  <a:srgbClr val="FFFF00"/>
                </a:solidFill>
              </a:rPr>
              <a:t>. -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</a:t>
            </a:r>
            <a:r>
              <a:rPr lang="ru-RU" sz="2400" dirty="0">
                <a:solidFill>
                  <a:srgbClr val="FFFF00"/>
                </a:solidFill>
              </a:rPr>
              <a:t>, </a:t>
            </a:r>
            <a:r>
              <a:rPr lang="ru-RU" sz="2400" dirty="0" smtClean="0">
                <a:solidFill>
                  <a:srgbClr val="FFFF00"/>
                </a:solidFill>
              </a:rPr>
              <a:t>1974.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88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</p:txBody>
      </p:sp>
      <p:pic>
        <p:nvPicPr>
          <p:cNvPr id="5122" name="Picture 2" descr="F:\для буклетов\img68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1"/>
            <a:ext cx="1872207" cy="268778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для буклетов\img6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3417956"/>
            <a:ext cx="1947863" cy="261937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6303839" y="320193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95536" y="268607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Управляющая кнопка: назад 9">
            <a:hlinkClick r:id="rId6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0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Любовь </a:t>
            </a:r>
            <a:r>
              <a:rPr lang="ru-RU" sz="4000" dirty="0" err="1">
                <a:solidFill>
                  <a:srgbClr val="FFFF00"/>
                </a:solidFill>
              </a:rPr>
              <a:t>Феоктистовна</a:t>
            </a:r>
            <a:r>
              <a:rPr lang="ru-RU" sz="4000" dirty="0">
                <a:solidFill>
                  <a:srgbClr val="FFFF00"/>
                </a:solidFill>
              </a:rPr>
              <a:t> </a:t>
            </a:r>
            <a:r>
              <a:rPr lang="ru-RU" sz="4000" dirty="0" smtClean="0">
                <a:solidFill>
                  <a:srgbClr val="FFFF00"/>
                </a:solidFill>
              </a:rPr>
              <a:t>ВОЛОШИНОВА 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6952" y="1196752"/>
            <a:ext cx="5976664" cy="42484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 много стихов, как много поэтов. Иногда ловишь себя на мысли, что привыкаешь к ритмам, прислушиваясь к ним, мимоходом листая страницы. Но неожиданно слух и зрение обостряются, и замирает сердце зачарованно: слышишь и видишь новые строки, новые звуки, вчитываешься и внемлешь, и открываешь для себя мир новых ощущений.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Такое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происходит, когда ты читаешь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книжки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Любови </a:t>
            </a:r>
            <a:r>
              <a:rPr lang="ru-RU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Феоктистовны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Любовь Волошинова – член союза Российских писателей, лауреат областного литературного конкурса им. Закруткина, дипломант конкурса журналистов «Ростов и ростовчане», обладатель Памятного колокольчика передачи «Рождественские вечера», Дон-ТР, за издание книги «Пушкинская улица».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 descr="Любовь Феоктистовна Волошинова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4989" r="38238"/>
          <a:stretch/>
        </p:blipFill>
        <p:spPr bwMode="auto">
          <a:xfrm>
            <a:off x="323528" y="1556792"/>
            <a:ext cx="2433484" cy="3035310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4" descr="G:\clipart-hand-512x512-8043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99" y="4437112"/>
            <a:ext cx="431541" cy="6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rId5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4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Григорий Степанович ГАСЕНКО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6952" y="1700808"/>
            <a:ext cx="597666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Русский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советский писатель-натуралист, член Союза писателей СССР. </a:t>
            </a:r>
            <a:endParaRPr lang="ru-RU" sz="2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Основная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тема произведений Гасенко – любовь к родной земле, защита родной природы, сохранение рыбы и охотничьих зверей.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 descr="http://dic.academic.ru/pictures/enc_biography/0af5416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2232248" cy="281568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10" name="Управляющая кнопка: далее 9">
            <a:hlinkClick r:id="rId4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89" y="4293096"/>
            <a:ext cx="431541" cy="6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8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388620"/>
            <a:ext cx="6400800" cy="1168172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Гасенко, Г. В путь-дорогу </a:t>
            </a:r>
            <a:r>
              <a:rPr lang="ru-RU" sz="2400" dirty="0" smtClean="0">
                <a:solidFill>
                  <a:srgbClr val="FFFF00"/>
                </a:solidFill>
              </a:rPr>
              <a:t>дальнюю : </a:t>
            </a:r>
            <a:r>
              <a:rPr lang="ru-RU" sz="2400" dirty="0">
                <a:solidFill>
                  <a:srgbClr val="FFFF00"/>
                </a:solidFill>
              </a:rPr>
              <a:t>повесть / Григорий </a:t>
            </a:r>
            <a:r>
              <a:rPr lang="ru-RU" sz="2400" dirty="0" smtClean="0">
                <a:solidFill>
                  <a:srgbClr val="FFFF00"/>
                </a:solidFill>
              </a:rPr>
              <a:t>Гасенко; </a:t>
            </a:r>
            <a:r>
              <a:rPr lang="ru-RU" sz="2400" dirty="0">
                <a:solidFill>
                  <a:srgbClr val="FFFF00"/>
                </a:solidFill>
              </a:rPr>
              <a:t>худож. В. П. </a:t>
            </a:r>
            <a:r>
              <a:rPr lang="ru-RU" sz="2400" dirty="0" err="1">
                <a:solidFill>
                  <a:srgbClr val="FFFF00"/>
                </a:solidFill>
              </a:rPr>
              <a:t>Гвоздяков</a:t>
            </a:r>
            <a:r>
              <a:rPr lang="ru-RU" sz="2400" dirty="0">
                <a:solidFill>
                  <a:srgbClr val="FFFF00"/>
                </a:solidFill>
              </a:rPr>
              <a:t>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</a:t>
            </a:r>
            <a:r>
              <a:rPr lang="ru-RU" sz="2400" dirty="0">
                <a:solidFill>
                  <a:srgbClr val="FFFF00"/>
                </a:solidFill>
              </a:rPr>
              <a:t>, 1982. – 114 с. : ил.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555776" y="2195638"/>
            <a:ext cx="4032448" cy="2169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Гасенко, Г. Журавлиный </a:t>
            </a:r>
            <a:r>
              <a:rPr lang="ru-RU" sz="2400" dirty="0" smtClean="0">
                <a:solidFill>
                  <a:srgbClr val="FFFF00"/>
                </a:solidFill>
              </a:rPr>
              <a:t>луг : </a:t>
            </a:r>
            <a:r>
              <a:rPr lang="ru-RU" sz="2400" dirty="0">
                <a:solidFill>
                  <a:srgbClr val="FFFF00"/>
                </a:solidFill>
              </a:rPr>
              <a:t>повесть / Григорий </a:t>
            </a:r>
            <a:r>
              <a:rPr lang="ru-RU" sz="2400" dirty="0" smtClean="0">
                <a:solidFill>
                  <a:srgbClr val="FFFF00"/>
                </a:solidFill>
              </a:rPr>
              <a:t>Гасенко; </a:t>
            </a:r>
            <a:r>
              <a:rPr lang="ru-RU" sz="2400" dirty="0">
                <a:solidFill>
                  <a:srgbClr val="FFFF00"/>
                </a:solidFill>
              </a:rPr>
              <a:t>худож. П. П. Сладков.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</a:t>
            </a:r>
            <a:r>
              <a:rPr lang="ru-RU" sz="2400" dirty="0">
                <a:solidFill>
                  <a:srgbClr val="FFFF00"/>
                </a:solidFill>
              </a:rPr>
              <a:t>, 1982. – 144 с. : ил.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4869160"/>
            <a:ext cx="6400800" cy="1384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Гасенко, Г. Соловьиные </a:t>
            </a:r>
            <a:r>
              <a:rPr lang="ru-RU" sz="2400" dirty="0" smtClean="0">
                <a:solidFill>
                  <a:srgbClr val="FFFF00"/>
                </a:solidFill>
              </a:rPr>
              <a:t>зорьки : </a:t>
            </a:r>
            <a:r>
              <a:rPr lang="ru-RU" sz="2400" dirty="0">
                <a:solidFill>
                  <a:srgbClr val="FFFF00"/>
                </a:solidFill>
              </a:rPr>
              <a:t>р</a:t>
            </a:r>
            <a:r>
              <a:rPr lang="ru-RU" sz="2400" dirty="0" smtClean="0">
                <a:solidFill>
                  <a:srgbClr val="FFFF00"/>
                </a:solidFill>
              </a:rPr>
              <a:t>ассказы </a:t>
            </a:r>
            <a:r>
              <a:rPr lang="ru-RU" sz="2400" dirty="0">
                <a:solidFill>
                  <a:srgbClr val="FFFF00"/>
                </a:solidFill>
              </a:rPr>
              <a:t>о птицах / Григорий </a:t>
            </a:r>
            <a:r>
              <a:rPr lang="ru-RU" sz="2400" dirty="0" smtClean="0">
                <a:solidFill>
                  <a:srgbClr val="FFFF00"/>
                </a:solidFill>
              </a:rPr>
              <a:t>Гасенко; </a:t>
            </a:r>
            <a:r>
              <a:rPr lang="ru-RU" sz="2400" dirty="0">
                <a:solidFill>
                  <a:srgbClr val="FFFF00"/>
                </a:solidFill>
              </a:rPr>
              <a:t>рис. П. П. Сладкова.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</a:t>
            </a:r>
            <a:r>
              <a:rPr lang="ru-RU" sz="2400" dirty="0">
                <a:solidFill>
                  <a:srgbClr val="FFFF00"/>
                </a:solidFill>
              </a:rPr>
              <a:t>, 1976. – 104 с. : ил.</a:t>
            </a:r>
          </a:p>
        </p:txBody>
      </p:sp>
      <p:pic>
        <p:nvPicPr>
          <p:cNvPr id="10" name="Рисунок 9" descr="F:\img57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9" y="512779"/>
            <a:ext cx="1880453" cy="2520280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 descr="http://static1.ozone.ru/multimedia/c200/1005805134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79614"/>
            <a:ext cx="1909068" cy="2645355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Рисунок 17" descr="F:\img57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9" y="3694093"/>
            <a:ext cx="1880453" cy="2559263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6732240" y="1763590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89645" y="3478069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52265" y="296755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Управляющая кнопка: назад 16">
            <a:hlinkClick r:id="rId6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6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Антон Иванович ГЕРАЩЕНКО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6952" y="1700808"/>
            <a:ext cx="5976664" cy="3744416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Дебютом в литературе для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писателя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стала публикация рассказа «Улица Стачек» в еженедельнике «Литературная Россия» в августе 1969 года с добрым напутствием Анатолия Вениаминовича Калинина, после чего все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рассказы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повести и романы стали печататься на страницах журнала «Дон».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Рисунок 32" descr="Антон Иванович Геращенк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6235"/>
          <a:stretch/>
        </p:blipFill>
        <p:spPr bwMode="auto">
          <a:xfrm>
            <a:off x="339213" y="1628800"/>
            <a:ext cx="2389240" cy="3194050"/>
          </a:xfrm>
          <a:prstGeom prst="rect">
            <a:avLst/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9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62" y="4725144"/>
            <a:ext cx="431541" cy="6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18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Борис Александрович АЛМАЗОВ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081113"/>
            <a:ext cx="5976664" cy="5177240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1944 году в Ленинграде.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Семья происходит из старинного казачьего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рода. В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3-х месячном возрасте был вывезен на Дон, в настоящее время живет в Санкт-Петербурге. </a:t>
            </a:r>
            <a:endParaRPr lang="ru-RU" sz="2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Борис  Александрович  Алмазов  - человек-оркестр. В нем уживаются столько личностей, что хватило бы на нескольких - и очень разных - людей. Судите сами: спортсмен-наездник - и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педагог. Один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 первых русских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бардов,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выпускник Ленинградского института театра, музыки и кинематографии - и активный участник возрождения российского казачества.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 прежде всего  Борис   Алмазов  - хороший русский 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писатель,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книги которого читают и перечитывают вот уже скоро сорок лет. </a:t>
            </a:r>
            <a:endParaRPr lang="ru-RU" sz="2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50" name="Picture 2" descr="http://files.ru.ladoshki.com/data/goesdown/Almazov_Boris/pics/_autho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64" y="1412776"/>
            <a:ext cx="2400266" cy="302433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>
            <a:hlinkClick r:id="rId4" action="ppaction://hlinksldjump"/>
          </p:cNvPr>
          <p:cNvSpPr/>
          <p:nvPr/>
        </p:nvSpPr>
        <p:spPr>
          <a:xfrm>
            <a:off x="3468634" y="6093296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8" name="Управляющая кнопка: далее 7">
            <a:hlinkClick r:id="rId5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G:\clipart-hand-512x512-8043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89" y="4256688"/>
            <a:ext cx="411591" cy="6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15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41299" y="4221088"/>
            <a:ext cx="7861401" cy="180020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Геращенко, </a:t>
            </a:r>
            <a:r>
              <a:rPr lang="ru-RU" sz="2400" dirty="0">
                <a:solidFill>
                  <a:srgbClr val="FFFF00"/>
                </a:solidFill>
              </a:rPr>
              <a:t>А. </a:t>
            </a:r>
            <a:r>
              <a:rPr lang="ru-RU" sz="2400" dirty="0" smtClean="0">
                <a:solidFill>
                  <a:srgbClr val="FFFF00"/>
                </a:solidFill>
              </a:rPr>
              <a:t>«Бомбар-1» : повесть о необыкновенных приключениях двух отважных путешественниках / </a:t>
            </a:r>
            <a:r>
              <a:rPr lang="ru-RU" sz="2400" dirty="0">
                <a:solidFill>
                  <a:srgbClr val="FFFF00"/>
                </a:solidFill>
              </a:rPr>
              <a:t>Анатолий </a:t>
            </a:r>
            <a:r>
              <a:rPr lang="ru-RU" sz="2400" dirty="0" smtClean="0">
                <a:solidFill>
                  <a:srgbClr val="FFFF00"/>
                </a:solidFill>
              </a:rPr>
              <a:t>Гриценко; худож. А. И. Хлебников. </a:t>
            </a:r>
            <a:r>
              <a:rPr lang="ru-RU" sz="2400" dirty="0">
                <a:solidFill>
                  <a:srgbClr val="FFFF00"/>
                </a:solidFill>
              </a:rPr>
              <a:t>–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1975.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116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</p:txBody>
      </p:sp>
      <p:pic>
        <p:nvPicPr>
          <p:cNvPr id="6146" name="Picture 2" descr="F:\для буклетов\img68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16" y="620689"/>
            <a:ext cx="2163983" cy="295232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160392" y="404665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49" y="3554074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назад 6">
            <a:hlinkClick r:id="rId7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4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436"/>
            <a:ext cx="9161339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Анатолий </a:t>
            </a:r>
            <a:r>
              <a:rPr lang="ru-RU" sz="4000" dirty="0" smtClean="0">
                <a:solidFill>
                  <a:srgbClr val="FFFF00"/>
                </a:solidFill>
              </a:rPr>
              <a:t>Иванович ГРИЦЕНКО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02179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 автобиографии: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«Сколько себя помню, всегда любил стихи. Даже в ранние детские годы казалось мне, что стихи, словно хорошие люди – собеседники, советчики, добряки, - рядом. Достаточно раскрыть книгу или вспомнить и мысленно повторить.</a:t>
            </a: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Сочинять собственные стишки я начал лет в одиннадцать-двенадцать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Первые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мои взрослые заметки, очерки, стихи печатались в газете «Речник Дона». Потом – в «Молоте», «Комсомольце», «Вечернем Ростове».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Первая моя книжка стихотворений «Медовый месяц» вышла в свет в 1965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году».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G:\для буклетов\200px-Анатолий_Гриценко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160240" cy="3282553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rId4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62" y="4725144"/>
            <a:ext cx="431541" cy="68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63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436"/>
            <a:ext cx="9161339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Виталий Георгиевич ГУБАРЕВ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602136"/>
            <a:ext cx="5976664" cy="3760430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Русский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детский писатель, драматург, журналист. Наибольшую известность писателю принесли его повести-сказки «Королевство кривых зеркал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Путешествие на Утреннюю Звезду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«Часы веков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«В Тридевятом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царстве»,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вошедшие в «золотой фонд» отечественной литературы для детей. </a:t>
            </a:r>
            <a:endParaRPr lang="ru-RU" sz="2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фантазий Виталия Георгиевича Губарева есть важное достоинство, отличающее их от многих произведений для детей: его повести-сказки и сегодня понятны и современны.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9" y="1602136"/>
            <a:ext cx="2160240" cy="295232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69" y="4437113"/>
            <a:ext cx="45675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92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388620"/>
            <a:ext cx="6400800" cy="160022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Губарев, В. Королевство кривых зеркал : повести-сказки / Виталий Губарев; худож. Т. </a:t>
            </a:r>
            <a:r>
              <a:rPr lang="ru-RU" sz="2400" dirty="0" err="1" smtClean="0">
                <a:solidFill>
                  <a:srgbClr val="FFFF00"/>
                </a:solidFill>
              </a:rPr>
              <a:t>Прибыловская</a:t>
            </a:r>
            <a:r>
              <a:rPr lang="ru-RU" sz="2400" dirty="0" smtClean="0">
                <a:solidFill>
                  <a:srgbClr val="FFFF00"/>
                </a:solidFill>
              </a:rPr>
              <a:t>. – М. : Советская Россия, 1990. – 176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555776" y="2351604"/>
            <a:ext cx="4032448" cy="19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Губарев, В. Трое на острове : повесть-сказка / Виталий Губарев; ил. </a:t>
            </a:r>
            <a:r>
              <a:rPr lang="ru-RU" sz="2400" dirty="0">
                <a:solidFill>
                  <a:srgbClr val="FFFF00"/>
                </a:solidFill>
              </a:rPr>
              <a:t>И. </a:t>
            </a:r>
            <a:r>
              <a:rPr lang="ru-RU" sz="2400" dirty="0" smtClean="0">
                <a:solidFill>
                  <a:srgbClr val="FFFF00"/>
                </a:solidFill>
              </a:rPr>
              <a:t>Семенов. – М. </a:t>
            </a:r>
            <a:r>
              <a:rPr lang="ru-RU" sz="2400" dirty="0">
                <a:solidFill>
                  <a:srgbClr val="FFFF00"/>
                </a:solidFill>
              </a:rPr>
              <a:t>: </a:t>
            </a:r>
            <a:r>
              <a:rPr lang="ru-RU" sz="2400" dirty="0" err="1">
                <a:solidFill>
                  <a:srgbClr val="FFFF00"/>
                </a:solidFill>
              </a:rPr>
              <a:t>Детгиз</a:t>
            </a:r>
            <a:r>
              <a:rPr lang="ru-RU" sz="2400" dirty="0">
                <a:solidFill>
                  <a:srgbClr val="FFFF00"/>
                </a:solidFill>
              </a:rPr>
              <a:t>, 1959. - 94 с</a:t>
            </a:r>
            <a:r>
              <a:rPr lang="ru-RU" sz="2400" dirty="0" smtClean="0">
                <a:solidFill>
                  <a:srgbClr val="FFFF00"/>
                </a:solidFill>
              </a:rPr>
              <a:t>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4832340"/>
            <a:ext cx="6400800" cy="15489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Губарев, В. Путешествие на Утреннюю Звезду : повесть-сказка / Виталий Губарев; рис. В</a:t>
            </a:r>
            <a:r>
              <a:rPr lang="ru-RU" sz="2400" dirty="0">
                <a:solidFill>
                  <a:srgbClr val="FFFF00"/>
                </a:solidFill>
              </a:rPr>
              <a:t>. Алексеева. </a:t>
            </a:r>
            <a:r>
              <a:rPr lang="ru-RU" sz="2400" dirty="0" smtClean="0">
                <a:solidFill>
                  <a:srgbClr val="FFFF00"/>
                </a:solidFill>
              </a:rPr>
              <a:t>– М. </a:t>
            </a:r>
            <a:r>
              <a:rPr lang="ru-RU" sz="2400" dirty="0">
                <a:solidFill>
                  <a:srgbClr val="FFFF00"/>
                </a:solidFill>
              </a:rPr>
              <a:t>: </a:t>
            </a:r>
            <a:r>
              <a:rPr lang="ru-RU" sz="2400" dirty="0" smtClean="0">
                <a:solidFill>
                  <a:srgbClr val="FFFF00"/>
                </a:solidFill>
              </a:rPr>
              <a:t>Детский </a:t>
            </a:r>
            <a:r>
              <a:rPr lang="ru-RU" sz="2400" dirty="0">
                <a:solidFill>
                  <a:srgbClr val="FFFF00"/>
                </a:solidFill>
              </a:rPr>
              <a:t>мир, 1961. </a:t>
            </a:r>
            <a:r>
              <a:rPr lang="ru-RU" sz="2400" dirty="0" smtClean="0">
                <a:solidFill>
                  <a:srgbClr val="FFFF00"/>
                </a:solidFill>
              </a:rPr>
              <a:t>– 95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libex.ru/dimg/740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1828881" cy="237140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Новый рисунок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9"/>
          <a:stretch/>
        </p:blipFill>
        <p:spPr bwMode="auto">
          <a:xfrm>
            <a:off x="6839482" y="1896820"/>
            <a:ext cx="1853371" cy="269094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-fotki.yandex.ru/get/6113/113233950.51/0_88092_cdbf224c_M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28174"/>
            <a:ext cx="1860610" cy="260833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301900" y="330113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Управляющая кнопка: далее 11">
            <a:hlinkClick r:id="rId8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G:\book-158814_960_720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04" y="2787495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9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771800" y="388620"/>
            <a:ext cx="5937448" cy="116817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Губарев, В. Часы веков : повесть-сказка / Виталий Губарев; худож. И. Ушаков. – М. : Малыш, 1965. – 70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771800" y="2132856"/>
            <a:ext cx="3816424" cy="2120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Губарев, В. Преданье старины глубокой / Виталий Губарев; ил. В. Лосев. – М. : Малыш, 1970. – 88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771800" y="4725145"/>
            <a:ext cx="5937448" cy="181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Губарев, В. В тридевятом царстве : </a:t>
            </a:r>
            <a:r>
              <a:rPr lang="ru-RU" sz="2400" dirty="0">
                <a:solidFill>
                  <a:srgbClr val="FFFF00"/>
                </a:solidFill>
              </a:rPr>
              <a:t>фантастические повести-сказки / </a:t>
            </a:r>
            <a:r>
              <a:rPr lang="ru-RU" sz="2400" dirty="0" smtClean="0">
                <a:solidFill>
                  <a:srgbClr val="FFFF00"/>
                </a:solidFill>
              </a:rPr>
              <a:t>Виталий Губарев. </a:t>
            </a:r>
            <a:r>
              <a:rPr lang="ru-RU" sz="2400" dirty="0">
                <a:solidFill>
                  <a:srgbClr val="FFFF00"/>
                </a:solidFill>
              </a:rPr>
              <a:t>- Москва : Интерфейс,   1993.  - </a:t>
            </a:r>
            <a:r>
              <a:rPr lang="ru-RU" sz="2400" dirty="0" smtClean="0">
                <a:solidFill>
                  <a:srgbClr val="FFFF00"/>
                </a:solidFill>
              </a:rPr>
              <a:t>447 с</a:t>
            </a:r>
            <a:r>
              <a:rPr lang="ru-RU" sz="2400" dirty="0">
                <a:solidFill>
                  <a:srgbClr val="FFFF00"/>
                </a:solidFill>
              </a:rPr>
              <a:t>. :  - (Семейная библиотека).</a:t>
            </a:r>
          </a:p>
        </p:txBody>
      </p:sp>
      <p:pic>
        <p:nvPicPr>
          <p:cNvPr id="2051" name="Picture 3" descr="G:\Новый рисунок.bm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5774"/>
            <a:ext cx="1953703" cy="243916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litread.me/i/458000-459000/458169/200x200/cover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05358"/>
            <a:ext cx="1905000" cy="263842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Новый рисунок.bmp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8" y="3442815"/>
            <a:ext cx="1933685" cy="290719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305210" y="269750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Управляющая кнопка: далее 11">
            <a:hlinkClick r:id="rId7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8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771800" y="1187908"/>
            <a:ext cx="5800700" cy="159857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Губарев, В. Павлик Морозов : повесть / Виталий Губарев. – М. : Молодая гвардия, 1976. – 112 с. : ил. – (Юные герои).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539552" y="4043578"/>
            <a:ext cx="5616624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Губарев, В. Рассказы о юных героях : повести / Виталий Губарев. – М. : ДОСААФ, 1979. – 191 с. – (Библиотека юношества).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F:\для буклетов\img67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607" y="1097685"/>
            <a:ext cx="2879341" cy="177902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ля буклетов\img67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650" y="3210843"/>
            <a:ext cx="1903850" cy="281044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6452626" y="2994819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01900" y="331501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Управляющая кнопка: назад 9">
            <a:hlinkClick r:id="rId6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37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436"/>
            <a:ext cx="9161339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Даниил Маркович ДОЛИНСКИЙ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 и многие, Даниил Маркович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школьные годы «баловался» стихами - просто так, для себя. В одном из интервью он рассказывал об этом: 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«Стихи я сочинял еще с пятого класса. От зависти начал писать, как ни странно. Со мной за партой сидела девочка. Ей все время передавали записки. Однажды пришло ей очередное послание, а ее вызывают к доске. Я заглянул – стихи! Летом меня отправляют в пионерский лагерь, и там я издаю свою книгу – сам написал, сам нарисовал! И в шестом уже классе я положил перед ней это издание. А тут подошла учительница, взяла его в руки и унесла с собой. А через несколько дней объявила: «Ребята, у нас в классе появился поэт, только страшно неграмотный!»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Вот так впервые его назвали поэтом!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Рисунок 8" descr="&amp;Dcy;&amp;acy;&amp;ncy;&amp;icy;&amp;icy;&amp;lcy; &amp;Mcy;&amp;acy;&amp;rcy;&amp;kcy;&amp;ocy;&amp;vcy;&amp;icy;&amp;chcy; &amp;Dcy;&amp;ocy;&amp;lcy;&amp;icy;&amp;ncy;&amp;scy;&amp;kcy;&amp;icy;&amp;jcy;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1"/>
          <a:stretch/>
        </p:blipFill>
        <p:spPr bwMode="auto">
          <a:xfrm>
            <a:off x="405900" y="1628800"/>
            <a:ext cx="2304256" cy="2880320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32" y="4365104"/>
            <a:ext cx="411591" cy="6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48079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347864" y="388620"/>
            <a:ext cx="5536704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Долинский</a:t>
            </a:r>
            <a:r>
              <a:rPr lang="ru-RU" sz="2400" dirty="0">
                <a:solidFill>
                  <a:srgbClr val="FFFF00"/>
                </a:solidFill>
              </a:rPr>
              <a:t>, Д. Незнакомый </a:t>
            </a:r>
            <a:r>
              <a:rPr lang="ru-RU" sz="2400" dirty="0" smtClean="0">
                <a:solidFill>
                  <a:srgbClr val="FFFF00"/>
                </a:solidFill>
              </a:rPr>
              <a:t>насекомым : стихи </a:t>
            </a:r>
            <a:r>
              <a:rPr lang="ru-RU" sz="2400" dirty="0">
                <a:solidFill>
                  <a:srgbClr val="FFFF00"/>
                </a:solidFill>
              </a:rPr>
              <a:t>/ Даниил </a:t>
            </a:r>
            <a:r>
              <a:rPr lang="ru-RU" sz="2400" dirty="0" err="1" smtClean="0">
                <a:solidFill>
                  <a:srgbClr val="FFFF00"/>
                </a:solidFill>
              </a:rPr>
              <a:t>Долинский</a:t>
            </a:r>
            <a:r>
              <a:rPr lang="ru-RU" sz="2400" dirty="0" smtClean="0">
                <a:solidFill>
                  <a:srgbClr val="FFFF00"/>
                </a:solidFill>
              </a:rPr>
              <a:t>; </a:t>
            </a:r>
            <a:r>
              <a:rPr lang="ru-RU" sz="2400" dirty="0">
                <a:solidFill>
                  <a:srgbClr val="FFFF00"/>
                </a:solidFill>
              </a:rPr>
              <a:t>рис. Д. М. </a:t>
            </a:r>
            <a:r>
              <a:rPr lang="ru-RU" sz="2400" dirty="0" err="1">
                <a:solidFill>
                  <a:srgbClr val="FFFF00"/>
                </a:solidFill>
              </a:rPr>
              <a:t>Палуна</a:t>
            </a:r>
            <a:r>
              <a:rPr lang="ru-RU" sz="2400" dirty="0">
                <a:solidFill>
                  <a:srgbClr val="FFFF00"/>
                </a:solidFill>
              </a:rPr>
              <a:t>. – Ростов н/Д, </a:t>
            </a:r>
            <a:r>
              <a:rPr lang="ru-RU" sz="2400" dirty="0" smtClean="0">
                <a:solidFill>
                  <a:srgbClr val="FFFF00"/>
                </a:solidFill>
              </a:rPr>
              <a:t>1967. </a:t>
            </a:r>
            <a:r>
              <a:rPr lang="ru-RU" sz="2400" dirty="0">
                <a:solidFill>
                  <a:srgbClr val="FFFF00"/>
                </a:solidFill>
              </a:rPr>
              <a:t>- </a:t>
            </a:r>
            <a:r>
              <a:rPr lang="ru-RU" sz="2400" dirty="0" smtClean="0">
                <a:solidFill>
                  <a:srgbClr val="FFFF00"/>
                </a:solidFill>
              </a:rPr>
              <a:t>24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852498" y="2839031"/>
            <a:ext cx="3888432" cy="19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Долинский</a:t>
            </a:r>
            <a:r>
              <a:rPr lang="ru-RU" sz="2400" dirty="0">
                <a:solidFill>
                  <a:srgbClr val="FFFF00"/>
                </a:solidFill>
              </a:rPr>
              <a:t>, Д. </a:t>
            </a:r>
            <a:r>
              <a:rPr lang="ru-RU" sz="2400" dirty="0" smtClean="0">
                <a:solidFill>
                  <a:srgbClr val="FFFF00"/>
                </a:solidFill>
              </a:rPr>
              <a:t>Расту : стихи </a:t>
            </a:r>
            <a:r>
              <a:rPr lang="ru-RU" sz="2400" dirty="0">
                <a:solidFill>
                  <a:srgbClr val="FFFF00"/>
                </a:solidFill>
              </a:rPr>
              <a:t>/ Даниил </a:t>
            </a:r>
            <a:r>
              <a:rPr lang="ru-RU" sz="2400" dirty="0" err="1" smtClean="0">
                <a:solidFill>
                  <a:srgbClr val="FFFF00"/>
                </a:solidFill>
              </a:rPr>
              <a:t>Долинский</a:t>
            </a:r>
            <a:r>
              <a:rPr lang="ru-RU" sz="2400" dirty="0" smtClean="0">
                <a:solidFill>
                  <a:srgbClr val="FFFF00"/>
                </a:solidFill>
              </a:rPr>
              <a:t>; </a:t>
            </a:r>
            <a:r>
              <a:rPr lang="ru-RU" sz="2400" dirty="0">
                <a:solidFill>
                  <a:srgbClr val="FFFF00"/>
                </a:solidFill>
              </a:rPr>
              <a:t>рис. А. В. </a:t>
            </a:r>
            <a:r>
              <a:rPr lang="ru-RU" sz="2400" dirty="0" err="1">
                <a:solidFill>
                  <a:srgbClr val="FFFF00"/>
                </a:solidFill>
              </a:rPr>
              <a:t>Глуховцев</a:t>
            </a:r>
            <a:r>
              <a:rPr lang="ru-RU" sz="2400" dirty="0">
                <a:solidFill>
                  <a:srgbClr val="FFFF00"/>
                </a:solidFill>
              </a:rPr>
              <a:t>. – Ростов н/Д, </a:t>
            </a:r>
            <a:r>
              <a:rPr lang="ru-RU" sz="2400" dirty="0" smtClean="0">
                <a:solidFill>
                  <a:srgbClr val="FFFF00"/>
                </a:solidFill>
              </a:rPr>
              <a:t>1964. </a:t>
            </a:r>
            <a:r>
              <a:rPr lang="ru-RU" sz="2400" dirty="0">
                <a:solidFill>
                  <a:srgbClr val="FFFF00"/>
                </a:solidFill>
              </a:rPr>
              <a:t>- </a:t>
            </a:r>
            <a:r>
              <a:rPr lang="ru-RU" sz="2400" dirty="0" smtClean="0">
                <a:solidFill>
                  <a:srgbClr val="FFFF00"/>
                </a:solidFill>
              </a:rPr>
              <a:t>32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852498" y="5085184"/>
            <a:ext cx="6154136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Долинский</a:t>
            </a:r>
            <a:r>
              <a:rPr lang="ru-RU" sz="2400" dirty="0">
                <a:solidFill>
                  <a:srgbClr val="FFFF00"/>
                </a:solidFill>
              </a:rPr>
              <a:t>, Д. </a:t>
            </a:r>
            <a:r>
              <a:rPr lang="ru-RU" sz="2400" dirty="0" smtClean="0">
                <a:solidFill>
                  <a:srgbClr val="FFFF00"/>
                </a:solidFill>
              </a:rPr>
              <a:t>Птички-странички : стихи </a:t>
            </a:r>
            <a:r>
              <a:rPr lang="ru-RU" sz="2400" dirty="0">
                <a:solidFill>
                  <a:srgbClr val="FFFF00"/>
                </a:solidFill>
              </a:rPr>
              <a:t>/ Даниил </a:t>
            </a:r>
            <a:r>
              <a:rPr lang="ru-RU" sz="2400" dirty="0" err="1" smtClean="0">
                <a:solidFill>
                  <a:srgbClr val="FFFF00"/>
                </a:solidFill>
              </a:rPr>
              <a:t>Долинский</a:t>
            </a:r>
            <a:r>
              <a:rPr lang="ru-RU" sz="2400" dirty="0" smtClean="0">
                <a:solidFill>
                  <a:srgbClr val="FFFF00"/>
                </a:solidFill>
              </a:rPr>
              <a:t>; </a:t>
            </a:r>
            <a:r>
              <a:rPr lang="ru-RU" sz="2400" dirty="0">
                <a:solidFill>
                  <a:srgbClr val="FFFF00"/>
                </a:solidFill>
              </a:rPr>
              <a:t>рис. В. </a:t>
            </a:r>
            <a:r>
              <a:rPr lang="ru-RU" sz="2400" dirty="0" err="1">
                <a:solidFill>
                  <a:srgbClr val="FFFF00"/>
                </a:solidFill>
              </a:rPr>
              <a:t>Гвоздякова</a:t>
            </a:r>
            <a:r>
              <a:rPr lang="ru-RU" sz="2400" dirty="0">
                <a:solidFill>
                  <a:srgbClr val="FFFF00"/>
                </a:solidFill>
              </a:rPr>
              <a:t>. – Ростов н/Д, </a:t>
            </a:r>
            <a:r>
              <a:rPr lang="ru-RU" sz="2400" dirty="0" smtClean="0">
                <a:solidFill>
                  <a:srgbClr val="FFFF00"/>
                </a:solidFill>
              </a:rPr>
              <a:t>1965. </a:t>
            </a:r>
            <a:r>
              <a:rPr lang="ru-RU" sz="2400" dirty="0">
                <a:solidFill>
                  <a:srgbClr val="FFFF00"/>
                </a:solidFill>
              </a:rPr>
              <a:t>- </a:t>
            </a:r>
            <a:r>
              <a:rPr lang="ru-RU" sz="2400" dirty="0" smtClean="0">
                <a:solidFill>
                  <a:srgbClr val="FFFF00"/>
                </a:solidFill>
              </a:rPr>
              <a:t>18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</p:txBody>
      </p:sp>
      <p:pic>
        <p:nvPicPr>
          <p:cNvPr id="12" name="Рисунок 11">
            <a:hlinkClick r:id="rId2"/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68" t="30188" r="19739" b="19420"/>
          <a:stretch/>
        </p:blipFill>
        <p:spPr bwMode="auto">
          <a:xfrm>
            <a:off x="423885" y="476672"/>
            <a:ext cx="2726171" cy="201894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hlinkClick r:id="rId5"/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60" t="21731" r="26446" b="10105"/>
          <a:stretch/>
        </p:blipFill>
        <p:spPr bwMode="auto">
          <a:xfrm>
            <a:off x="6876256" y="2060848"/>
            <a:ext cx="1835150" cy="2526665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85" y="3587750"/>
            <a:ext cx="2131891" cy="2642690"/>
          </a:xfrm>
          <a:prstGeom prst="rect">
            <a:avLst/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12" y="2348880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73" y="4490154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" y="6093296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назад 16">
            <a:hlinkClick r:id="rId13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3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436"/>
            <a:ext cx="9161339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Юрий Александрович </a:t>
            </a:r>
            <a:r>
              <a:rPr lang="ru-RU" sz="4000" dirty="0" smtClean="0">
                <a:solidFill>
                  <a:srgbClr val="FFFF00"/>
                </a:solidFill>
              </a:rPr>
              <a:t>ДЬЯКОНОВ 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628800"/>
            <a:ext cx="5976664" cy="4082320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 был барабанщиком,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трубачом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вожатым, начальником пионерского лагеря,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организатором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первых лагерей труда и отдыха для подростков. Работа в школе подружила писателя с ребятами на всю жизнь.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 и о них – книги Ю. А. Дьяконова. Вдумчивый, предельно честный учитель Дьяконов, посвятил свое писательское перо школе и детям.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 descr="D:\Documents and Settings\Admin\Рабочий стол\diakonov.jpg"/>
          <p:cNvPicPr/>
          <p:nvPr/>
        </p:nvPicPr>
        <p:blipFill>
          <a:blip r:embed="rId2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304256" cy="331236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61" y="4802665"/>
            <a:ext cx="411591" cy="6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7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6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3" y="425223"/>
            <a:ext cx="6158999" cy="1296144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Дьяконов, Ю. </a:t>
            </a:r>
            <a:r>
              <a:rPr lang="ru-RU" sz="2400" dirty="0" smtClean="0">
                <a:solidFill>
                  <a:srgbClr val="FFFF00"/>
                </a:solidFill>
              </a:rPr>
              <a:t>Рената : повесть </a:t>
            </a:r>
            <a:r>
              <a:rPr lang="ru-RU" sz="2400" dirty="0">
                <a:solidFill>
                  <a:srgbClr val="FFFF00"/>
                </a:solidFill>
              </a:rPr>
              <a:t>/ </a:t>
            </a:r>
            <a:r>
              <a:rPr lang="ru-RU" sz="2400" dirty="0" smtClean="0">
                <a:solidFill>
                  <a:srgbClr val="FFFF00"/>
                </a:solidFill>
              </a:rPr>
              <a:t>Юрий Дьяконов; рис. А. Хлебникова. </a:t>
            </a:r>
            <a:r>
              <a:rPr lang="ru-RU" sz="2400" dirty="0">
                <a:solidFill>
                  <a:srgbClr val="FFFF00"/>
                </a:solidFill>
              </a:rPr>
              <a:t>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издательство, 1973. – 104 </a:t>
            </a:r>
            <a:r>
              <a:rPr lang="ru-RU" sz="2400" dirty="0">
                <a:solidFill>
                  <a:srgbClr val="FFFF00"/>
                </a:solidFill>
              </a:rPr>
              <a:t>с</a:t>
            </a:r>
            <a:r>
              <a:rPr lang="ru-RU" sz="2400" dirty="0" smtClean="0">
                <a:solidFill>
                  <a:srgbClr val="FFFF00"/>
                </a:solidFill>
              </a:rPr>
              <a:t>. : </a:t>
            </a:r>
            <a:r>
              <a:rPr lang="ru-RU" sz="2400" dirty="0">
                <a:solidFill>
                  <a:srgbClr val="FFFF00"/>
                </a:solidFill>
              </a:rPr>
              <a:t>ил.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771800" y="4480702"/>
            <a:ext cx="6158999" cy="2232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Дьяконов, Ю. Восемь волшебных желудей, или Приключения </a:t>
            </a:r>
            <a:r>
              <a:rPr lang="ru-RU" sz="2400" dirty="0" err="1">
                <a:solidFill>
                  <a:srgbClr val="FFFF00"/>
                </a:solidFill>
              </a:rPr>
              <a:t>Желудино</a:t>
            </a:r>
            <a:r>
              <a:rPr lang="ru-RU" sz="2400" dirty="0">
                <a:solidFill>
                  <a:srgbClr val="FFFF00"/>
                </a:solidFill>
              </a:rPr>
              <a:t> и его младших </a:t>
            </a:r>
            <a:r>
              <a:rPr lang="ru-RU" sz="2400" dirty="0" smtClean="0">
                <a:solidFill>
                  <a:srgbClr val="FFFF00"/>
                </a:solidFill>
              </a:rPr>
              <a:t>братьев : </a:t>
            </a:r>
            <a:r>
              <a:rPr lang="ru-RU" sz="2400" dirty="0">
                <a:solidFill>
                  <a:srgbClr val="FFFF00"/>
                </a:solidFill>
              </a:rPr>
              <a:t>повесть-сказка / Юрий Дьяконов; рис. </a:t>
            </a:r>
            <a:r>
              <a:rPr lang="ru-RU" sz="2400" dirty="0" smtClean="0">
                <a:solidFill>
                  <a:srgbClr val="FFFF00"/>
                </a:solidFill>
              </a:rPr>
              <a:t>Г. Валькина.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М. : Детская литература, 1981. </a:t>
            </a:r>
            <a:r>
              <a:rPr lang="ru-RU" sz="2400" dirty="0">
                <a:solidFill>
                  <a:srgbClr val="FFFF00"/>
                </a:solidFill>
              </a:rPr>
              <a:t>– 160 с. : ил.</a:t>
            </a:r>
          </a:p>
        </p:txBody>
      </p:sp>
      <p:sp>
        <p:nvSpPr>
          <p:cNvPr id="8" name="Подзаголовок 8"/>
          <p:cNvSpPr txBox="1">
            <a:spLocks/>
          </p:cNvSpPr>
          <p:nvPr/>
        </p:nvSpPr>
        <p:spPr>
          <a:xfrm>
            <a:off x="2771800" y="2323730"/>
            <a:ext cx="3892133" cy="15282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Дьяконов, Ю. Секрет на букву «В» / Ю. Дьяконов; рис. П. Асеева. – М. : Детская литература, 1975.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122" name="Picture 2" descr="G:\для буклетов\coveДГШr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3" y="425223"/>
            <a:ext cx="1944964" cy="271574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для буклетов\covОЛДЖer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04174"/>
            <a:ext cx="1872208" cy="239896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для буклетов\img684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3" y="3645024"/>
            <a:ext cx="1944964" cy="281169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295269" y="341989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1900" y="268607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17" y="2871084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05624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4" y="6159205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алее 16">
            <a:hlinkClick r:id="rId1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54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388620"/>
            <a:ext cx="6400800" cy="116817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Алмазов, Б. Посмотрите – я расту! : повесть / Борис Алмазов; рис. Ю. Тризны. – Л. : Детская литература, 1985. – 63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555776" y="2204864"/>
            <a:ext cx="4032448" cy="19013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FFFF00"/>
                </a:solidFill>
              </a:rPr>
              <a:t>Алмазов, Б. </a:t>
            </a:r>
            <a:r>
              <a:rPr lang="ru-RU" sz="2400" dirty="0" smtClean="0">
                <a:solidFill>
                  <a:srgbClr val="FFFF00"/>
                </a:solidFill>
              </a:rPr>
              <a:t>Считаю до трёх! </a:t>
            </a:r>
            <a:r>
              <a:rPr lang="ru-RU" sz="2400" dirty="0">
                <a:solidFill>
                  <a:srgbClr val="FFFF00"/>
                </a:solidFill>
              </a:rPr>
              <a:t>: повесть / Борис Алмазов; рис. Ю. </a:t>
            </a:r>
            <a:r>
              <a:rPr lang="ru-RU" sz="2400" dirty="0" smtClean="0">
                <a:solidFill>
                  <a:srgbClr val="FFFF00"/>
                </a:solidFill>
              </a:rPr>
              <a:t>Шабанова. </a:t>
            </a:r>
            <a:r>
              <a:rPr lang="ru-RU" sz="2400" dirty="0">
                <a:solidFill>
                  <a:srgbClr val="FFFF00"/>
                </a:solidFill>
              </a:rPr>
              <a:t>– Л. : Детская литература, </a:t>
            </a:r>
            <a:r>
              <a:rPr lang="ru-RU" sz="2400" dirty="0" smtClean="0">
                <a:solidFill>
                  <a:srgbClr val="FFFF00"/>
                </a:solidFill>
              </a:rPr>
              <a:t>1981.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174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4725144"/>
            <a:ext cx="6162335" cy="152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Алмазов, Б. </a:t>
            </a:r>
            <a:r>
              <a:rPr lang="ru-RU" sz="2400" dirty="0" smtClean="0">
                <a:solidFill>
                  <a:srgbClr val="FFFF00"/>
                </a:solidFill>
              </a:rPr>
              <a:t>Я иду искать : </a:t>
            </a:r>
            <a:r>
              <a:rPr lang="ru-RU" sz="2400" dirty="0">
                <a:solidFill>
                  <a:srgbClr val="FFFF00"/>
                </a:solidFill>
              </a:rPr>
              <a:t>повесть / Борис Алмазов; рис. </a:t>
            </a:r>
            <a:r>
              <a:rPr lang="ru-RU" sz="2400" dirty="0" smtClean="0">
                <a:solidFill>
                  <a:srgbClr val="FFFF00"/>
                </a:solidFill>
              </a:rPr>
              <a:t>С. Острова. </a:t>
            </a:r>
            <a:r>
              <a:rPr lang="ru-RU" sz="2400" dirty="0">
                <a:solidFill>
                  <a:srgbClr val="FFFF00"/>
                </a:solidFill>
              </a:rPr>
              <a:t>– Л. : Детская литература, </a:t>
            </a:r>
            <a:r>
              <a:rPr lang="ru-RU" sz="2400" dirty="0" smtClean="0">
                <a:solidFill>
                  <a:srgbClr val="FFFF00"/>
                </a:solidFill>
              </a:rPr>
              <a:t>1982.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142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G:\алмазов\Новый рисунок (9).bm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5" y="445349"/>
            <a:ext cx="1812163" cy="240758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169531" y="22932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1" name="Picture 3" descr="G:\алмазов\Новый рисунок (3).bm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169" y="1721149"/>
            <a:ext cx="1836080" cy="264395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6673795" y="152678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2" name="Picture 4" descr="G:\алмазов\Новый рисунок (1).bmp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5" y="3426867"/>
            <a:ext cx="1814885" cy="266677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87224" y="3210843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Управляющая кнопка: далее 16">
            <a:hlinkClick r:id="rId8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48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4" y="620688"/>
            <a:ext cx="6158999" cy="102248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Дьяконов, Ю. Горнист / Ю. </a:t>
            </a:r>
            <a:r>
              <a:rPr lang="ru-RU" sz="2400" dirty="0" smtClean="0">
                <a:solidFill>
                  <a:srgbClr val="FFFF00"/>
                </a:solidFill>
              </a:rPr>
              <a:t>Дьяконов</a:t>
            </a:r>
            <a:r>
              <a:rPr lang="ru-RU" sz="2400" dirty="0">
                <a:solidFill>
                  <a:srgbClr val="FFFF00"/>
                </a:solidFill>
              </a:rPr>
              <a:t>. – Ростов н/Д, 1968</a:t>
            </a:r>
            <a:r>
              <a:rPr lang="ru-RU" sz="2400" dirty="0" smtClean="0">
                <a:solidFill>
                  <a:srgbClr val="FFFF00"/>
                </a:solidFill>
              </a:rPr>
              <a:t>. – 110 </a:t>
            </a:r>
            <a:r>
              <a:rPr lang="ru-RU" sz="2400" dirty="0">
                <a:solidFill>
                  <a:srgbClr val="FFFF00"/>
                </a:solidFill>
              </a:rPr>
              <a:t>с</a:t>
            </a:r>
            <a:r>
              <a:rPr lang="ru-RU" sz="2400" dirty="0" smtClean="0">
                <a:solidFill>
                  <a:srgbClr val="FFFF00"/>
                </a:solidFill>
              </a:rPr>
              <a:t>. : </a:t>
            </a:r>
            <a:r>
              <a:rPr lang="ru-RU" sz="2400" dirty="0">
                <a:solidFill>
                  <a:srgbClr val="FFFF00"/>
                </a:solidFill>
              </a:rPr>
              <a:t>ил.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3" y="4925549"/>
            <a:ext cx="6158999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Дьяконов, Ю. Граница в роще </a:t>
            </a:r>
            <a:r>
              <a:rPr lang="ru-RU" sz="2400" dirty="0" smtClean="0">
                <a:solidFill>
                  <a:srgbClr val="FFFF00"/>
                </a:solidFill>
              </a:rPr>
              <a:t>сосновой : </a:t>
            </a:r>
            <a:r>
              <a:rPr lang="ru-RU" sz="2400" dirty="0">
                <a:solidFill>
                  <a:srgbClr val="FFFF00"/>
                </a:solidFill>
              </a:rPr>
              <a:t>повести / </a:t>
            </a:r>
            <a:r>
              <a:rPr lang="ru-RU" sz="2400" dirty="0" smtClean="0">
                <a:solidFill>
                  <a:srgbClr val="FFFF00"/>
                </a:solidFill>
              </a:rPr>
              <a:t>Юрий Дьяконов</a:t>
            </a:r>
            <a:r>
              <a:rPr lang="ru-RU" sz="2400" dirty="0">
                <a:solidFill>
                  <a:srgbClr val="FFFF00"/>
                </a:solidFill>
              </a:rPr>
              <a:t>. – </a:t>
            </a:r>
            <a:r>
              <a:rPr lang="ru-RU" sz="2400" dirty="0" smtClean="0">
                <a:solidFill>
                  <a:srgbClr val="FFFF00"/>
                </a:solidFill>
              </a:rPr>
              <a:t>М. : </a:t>
            </a:r>
            <a:r>
              <a:rPr lang="ru-RU" sz="2400" dirty="0">
                <a:solidFill>
                  <a:srgbClr val="FFFF00"/>
                </a:solidFill>
              </a:rPr>
              <a:t>Советская Россия, 1973. – с. </a:t>
            </a:r>
            <a:r>
              <a:rPr lang="ru-RU" sz="2400" dirty="0" smtClean="0">
                <a:solidFill>
                  <a:srgbClr val="FFFF00"/>
                </a:solidFill>
              </a:rPr>
              <a:t>240 : </a:t>
            </a:r>
            <a:r>
              <a:rPr lang="ru-RU" sz="2400" dirty="0">
                <a:solidFill>
                  <a:srgbClr val="FFFF00"/>
                </a:solidFill>
              </a:rPr>
              <a:t>ил.</a:t>
            </a:r>
          </a:p>
        </p:txBody>
      </p:sp>
      <p:pic>
        <p:nvPicPr>
          <p:cNvPr id="12" name="Рисунок 11" descr="D:\Documents and Settings\Admin\Рабочий стол\img030.jpg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433417"/>
            <a:ext cx="1944216" cy="2419519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 descr="D:\Documents and Settings\Admin\Рабочий стол\granica_250.jpg">
            <a:hlinkClick r:id="rId5"/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3580650"/>
            <a:ext cx="1944216" cy="267270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D:\Documents and Settings\Admin\Рабочий стол\img036.jpg">
            <a:hlinkClick r:id="rId8"/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32240" y="1639182"/>
            <a:ext cx="1872208" cy="258190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Подзаголовок 8"/>
          <p:cNvSpPr txBox="1">
            <a:spLocks/>
          </p:cNvSpPr>
          <p:nvPr/>
        </p:nvSpPr>
        <p:spPr>
          <a:xfrm>
            <a:off x="2624083" y="2492896"/>
            <a:ext cx="3892133" cy="15282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Дьяконов, Ю. Приказ самому себе / Юрий Дьяконов. – Ростов н/Д, 1968. – 110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545409" y="142715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52265" y="3404441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79512" y="217393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6" y="279632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89" y="609372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486" y="4077072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Управляющая кнопка: далее 19">
            <a:hlinkClick r:id="rId1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9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84488" y="428611"/>
            <a:ext cx="6158999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Дьяконов, Ю. </a:t>
            </a:r>
            <a:r>
              <a:rPr lang="ru-RU" sz="2400" dirty="0" smtClean="0">
                <a:solidFill>
                  <a:srgbClr val="FFFF00"/>
                </a:solidFill>
              </a:rPr>
              <a:t>Алмаз – драгоценный камень : повести / Юрий Дьяконов; худож. А. Хлебников.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Ростов н/Д : Книжное издательство, 1983.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160 </a:t>
            </a:r>
            <a:r>
              <a:rPr lang="ru-RU" sz="2400" dirty="0">
                <a:solidFill>
                  <a:srgbClr val="FFFF00"/>
                </a:solidFill>
              </a:rPr>
              <a:t>с</a:t>
            </a:r>
            <a:r>
              <a:rPr lang="ru-RU" sz="2400" dirty="0" smtClean="0">
                <a:solidFill>
                  <a:srgbClr val="FFFF00"/>
                </a:solidFill>
              </a:rPr>
              <a:t>. : </a:t>
            </a:r>
            <a:r>
              <a:rPr lang="ru-RU" sz="2400" dirty="0">
                <a:solidFill>
                  <a:srgbClr val="FFFF00"/>
                </a:solidFill>
              </a:rPr>
              <a:t>ил.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6632" y="5157192"/>
            <a:ext cx="6158999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Дьяконов, Ю. …Для того, чтобы </a:t>
            </a:r>
            <a:r>
              <a:rPr lang="ru-RU" sz="2400" dirty="0" smtClean="0">
                <a:solidFill>
                  <a:srgbClr val="FFFF00"/>
                </a:solidFill>
              </a:rPr>
              <a:t>жить : </a:t>
            </a:r>
            <a:r>
              <a:rPr lang="ru-RU" sz="2400" dirty="0">
                <a:solidFill>
                  <a:srgbClr val="FFFF00"/>
                </a:solidFill>
              </a:rPr>
              <a:t>повесть / </a:t>
            </a:r>
            <a:r>
              <a:rPr lang="ru-RU" sz="2400" dirty="0" smtClean="0">
                <a:solidFill>
                  <a:srgbClr val="FFFF00"/>
                </a:solidFill>
              </a:rPr>
              <a:t>Юрий Дьяконов. - </a:t>
            </a:r>
            <a:r>
              <a:rPr lang="ru-RU" sz="2400" dirty="0">
                <a:solidFill>
                  <a:srgbClr val="FFFF00"/>
                </a:solidFill>
              </a:rPr>
              <a:t>Ростов н/Д, 1978. – 192 с</a:t>
            </a:r>
            <a:r>
              <a:rPr lang="ru-RU" sz="2400" dirty="0" smtClean="0">
                <a:solidFill>
                  <a:srgbClr val="FFFF00"/>
                </a:solidFill>
              </a:rPr>
              <a:t>. : </a:t>
            </a:r>
            <a:r>
              <a:rPr lang="ru-RU" sz="2400" dirty="0">
                <a:solidFill>
                  <a:srgbClr val="FFFF00"/>
                </a:solidFill>
              </a:rPr>
              <a:t>ил.</a:t>
            </a:r>
          </a:p>
        </p:txBody>
      </p:sp>
      <p:pic>
        <p:nvPicPr>
          <p:cNvPr id="8" name="Рисунок 7" descr="Ю. А. Дьяконов. Граница в роще Сосновой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996" y="3573016"/>
            <a:ext cx="1881755" cy="259228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98" name="Picture 2" descr="G:\для буклетов\cover.pnВАПРg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6" y="428611"/>
            <a:ext cx="1881755" cy="256834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для буклетов\cover.pnРРОg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89" y="2147887"/>
            <a:ext cx="1800200" cy="256222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дзаголовок 8"/>
          <p:cNvSpPr txBox="1">
            <a:spLocks/>
          </p:cNvSpPr>
          <p:nvPr/>
        </p:nvSpPr>
        <p:spPr>
          <a:xfrm>
            <a:off x="2606632" y="2420888"/>
            <a:ext cx="4103904" cy="256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Дьяконов, Ю. Ливень : повести / Юрий Дьяконов; </a:t>
            </a:r>
            <a:r>
              <a:rPr lang="ru-RU" sz="2400" dirty="0" err="1" smtClean="0">
                <a:solidFill>
                  <a:srgbClr val="FFFF00"/>
                </a:solidFill>
              </a:rPr>
              <a:t>оформ</a:t>
            </a:r>
            <a:r>
              <a:rPr lang="ru-RU" sz="2400" dirty="0" smtClean="0">
                <a:solidFill>
                  <a:srgbClr val="FFFF00"/>
                </a:solidFill>
              </a:rPr>
              <a:t>. Ю. Е. Белова. – Ростов н/Д : Книжное издательство, 1988. – 320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710536" y="1931863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99562" y="335699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41972" y="244048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631" y="4514870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45" y="2761962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19" y="6027849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назад 17">
            <a:hlinkClick r:id="rId13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7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Николай Матвеевич ЕГОРОВ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Поэт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прозаик, публицист и переводчик, ветеран Великой Отечественной войны.</a:t>
            </a: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Егоров - лауреат журналистской премии имени Михаила Шолохова, литературных премий имени Виталия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Закруткина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Алексея Недогонова, премии за лучшие произведения о селе. Награжден двумя губернаторскими премиями, имеет правительственные награды - ордена Красной Звезды, Отечественной войны I степени, 25 медалей, отмечен тремя почетными знаками. В 2010 году ему был вручен наградной знак Союза художников России "Мастерство - духовность - традиции". Дипломант Академии художников России, почетный член Академии наук Чеченской Республики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4" name="Picture 2" descr="G:\Новый рисунок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13073"/>
          <a:stretch/>
        </p:blipFill>
        <p:spPr bwMode="auto">
          <a:xfrm>
            <a:off x="395536" y="1567761"/>
            <a:ext cx="2304256" cy="336171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9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89" y="4802665"/>
            <a:ext cx="483599" cy="7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rId7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5" y="388620"/>
            <a:ext cx="6158999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Егоров, Н. </a:t>
            </a:r>
            <a:r>
              <a:rPr lang="ru-RU" sz="2400" dirty="0" smtClean="0">
                <a:solidFill>
                  <a:srgbClr val="FFFF00"/>
                </a:solidFill>
              </a:rPr>
              <a:t>Я спешила в детский сад / Николай Егоров; ил. И. Чарской. – Ростов н/Д : Книжное издательство, 1965. – 14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10445" y="2420889"/>
            <a:ext cx="4155056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FFFF00"/>
                </a:solidFill>
              </a:rPr>
              <a:t>Егоров, Н. </a:t>
            </a:r>
            <a:r>
              <a:rPr lang="ru-RU" sz="2400" dirty="0" smtClean="0">
                <a:solidFill>
                  <a:srgbClr val="FFFF00"/>
                </a:solidFill>
              </a:rPr>
              <a:t>Перед присягой </a:t>
            </a:r>
            <a:r>
              <a:rPr lang="ru-RU" sz="2400" dirty="0">
                <a:solidFill>
                  <a:srgbClr val="FFFF00"/>
                </a:solidFill>
              </a:rPr>
              <a:t>: </a:t>
            </a:r>
            <a:r>
              <a:rPr lang="ru-RU" sz="2400" dirty="0" smtClean="0">
                <a:solidFill>
                  <a:srgbClr val="FFFF00"/>
                </a:solidFill>
              </a:rPr>
              <a:t>записки рядового Туманова </a:t>
            </a:r>
            <a:r>
              <a:rPr lang="ru-RU" sz="2400" dirty="0">
                <a:solidFill>
                  <a:srgbClr val="FFFF00"/>
                </a:solidFill>
              </a:rPr>
              <a:t>/ Николай </a:t>
            </a:r>
            <a:r>
              <a:rPr lang="ru-RU" sz="2400" dirty="0" smtClean="0">
                <a:solidFill>
                  <a:srgbClr val="FFFF00"/>
                </a:solidFill>
              </a:rPr>
              <a:t>Егоров; рис. А. Мосина. </a:t>
            </a:r>
            <a:r>
              <a:rPr lang="ru-RU" sz="2400" dirty="0">
                <a:solidFill>
                  <a:srgbClr val="FFFF00"/>
                </a:solidFill>
              </a:rPr>
              <a:t>–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1973.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40 </a:t>
            </a:r>
            <a:r>
              <a:rPr lang="ru-RU" sz="2400" dirty="0">
                <a:solidFill>
                  <a:srgbClr val="FFFF00"/>
                </a:solidFill>
              </a:rPr>
              <a:t>с.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5085184"/>
            <a:ext cx="6158999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Егоров, Н. </a:t>
            </a:r>
            <a:r>
              <a:rPr lang="ru-RU" sz="2400" dirty="0" smtClean="0">
                <a:solidFill>
                  <a:srgbClr val="FFFF00"/>
                </a:solidFill>
              </a:rPr>
              <a:t>Парень – что надо! : </a:t>
            </a:r>
            <a:r>
              <a:rPr lang="ru-RU" sz="2400" dirty="0">
                <a:solidFill>
                  <a:srgbClr val="FFFF00"/>
                </a:solidFill>
              </a:rPr>
              <a:t>повесть / </a:t>
            </a:r>
            <a:r>
              <a:rPr lang="ru-RU" sz="2400" dirty="0" smtClean="0">
                <a:solidFill>
                  <a:srgbClr val="FFFF00"/>
                </a:solidFill>
              </a:rPr>
              <a:t>Н. </a:t>
            </a:r>
            <a:r>
              <a:rPr lang="ru-RU" sz="2400" dirty="0">
                <a:solidFill>
                  <a:srgbClr val="FFFF00"/>
                </a:solidFill>
              </a:rPr>
              <a:t>Егоров. –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1975.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48 </a:t>
            </a:r>
            <a:r>
              <a:rPr lang="ru-RU" sz="2400" dirty="0">
                <a:solidFill>
                  <a:srgbClr val="FFFF00"/>
                </a:solidFill>
              </a:rPr>
              <a:t>с.</a:t>
            </a:r>
          </a:p>
        </p:txBody>
      </p:sp>
      <p:pic>
        <p:nvPicPr>
          <p:cNvPr id="2050" name="Picture 2" descr="G:\для буклетов\cover.pngСХС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0" y="404664"/>
            <a:ext cx="1917289" cy="259228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для буклетов\cover.pццng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501" y="1844823"/>
            <a:ext cx="2003943" cy="262488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:\для буклетов\cover.pngувка.pn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2"/>
          <a:stretch/>
        </p:blipFill>
        <p:spPr bwMode="auto">
          <a:xfrm>
            <a:off x="444649" y="3588533"/>
            <a:ext cx="1917289" cy="279355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273584" y="3372509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84" y="2859749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14" y="4357058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35" y="6084576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далее 17">
            <a:hlinkClick r:id="rId1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7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5" y="388620"/>
            <a:ext cx="6158999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Егоров, Н. Всадник на вороном коне. Операция «Дозор» : повести / Николай Егоров. – Ростов н/Д : Книжное издательство, 1983. – 272 с.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10445" y="2215196"/>
            <a:ext cx="3888431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FFFF00"/>
                </a:solidFill>
              </a:rPr>
              <a:t>Егоров, Н. </a:t>
            </a:r>
            <a:r>
              <a:rPr lang="ru-RU" sz="2400" dirty="0" smtClean="0">
                <a:solidFill>
                  <a:srgbClr val="FFFF00"/>
                </a:solidFill>
              </a:rPr>
              <a:t>Операция </a:t>
            </a:r>
            <a:r>
              <a:rPr lang="ru-RU" sz="2400" dirty="0">
                <a:solidFill>
                  <a:srgbClr val="FFFF00"/>
                </a:solidFill>
              </a:rPr>
              <a:t>«Дозор» : </a:t>
            </a:r>
            <a:r>
              <a:rPr lang="ru-RU" sz="2400" dirty="0" smtClean="0">
                <a:solidFill>
                  <a:srgbClr val="FFFF00"/>
                </a:solidFill>
              </a:rPr>
              <a:t>повесть </a:t>
            </a:r>
            <a:r>
              <a:rPr lang="ru-RU" sz="2400" dirty="0">
                <a:solidFill>
                  <a:srgbClr val="FFFF00"/>
                </a:solidFill>
              </a:rPr>
              <a:t>/ Николай Егоров. –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1977.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144 </a:t>
            </a:r>
            <a:r>
              <a:rPr lang="ru-RU" sz="2400" dirty="0">
                <a:solidFill>
                  <a:srgbClr val="FFFF00"/>
                </a:solidFill>
              </a:rPr>
              <a:t>с.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4740411"/>
            <a:ext cx="6158999" cy="15129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Егоров, Н. Всадник на вороном </a:t>
            </a:r>
            <a:r>
              <a:rPr lang="ru-RU" sz="2400" dirty="0" smtClean="0">
                <a:solidFill>
                  <a:srgbClr val="FFFF00"/>
                </a:solidFill>
              </a:rPr>
              <a:t>коне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: повесть </a:t>
            </a:r>
            <a:r>
              <a:rPr lang="ru-RU" sz="2400" dirty="0">
                <a:solidFill>
                  <a:srgbClr val="FFFF00"/>
                </a:solidFill>
              </a:rPr>
              <a:t>/ Николай </a:t>
            </a:r>
            <a:r>
              <a:rPr lang="ru-RU" sz="2400" dirty="0" smtClean="0">
                <a:solidFill>
                  <a:srgbClr val="FFFF00"/>
                </a:solidFill>
              </a:rPr>
              <a:t>Егоров; рис. А. И. Хлебникова. </a:t>
            </a:r>
            <a:r>
              <a:rPr lang="ru-RU" sz="2400" dirty="0">
                <a:solidFill>
                  <a:srgbClr val="FFFF00"/>
                </a:solidFill>
              </a:rPr>
              <a:t>–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1976.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136 </a:t>
            </a:r>
            <a:r>
              <a:rPr lang="ru-RU" sz="2400" dirty="0">
                <a:solidFill>
                  <a:srgbClr val="FFFF00"/>
                </a:solidFill>
              </a:rPr>
              <a:t>с</a:t>
            </a:r>
            <a:r>
              <a:rPr lang="ru-RU" sz="2400" dirty="0" smtClean="0">
                <a:solidFill>
                  <a:srgbClr val="FFFF00"/>
                </a:solidFill>
              </a:rPr>
              <a:t>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3076" name="Picture 4" descr="G:\для буклетов\coverее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4" y="548680"/>
            <a:ext cx="1846718" cy="258182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для буклетов\cover.pееng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1822005"/>
            <a:ext cx="1917289" cy="255052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для буклетов\img67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4" y="3773783"/>
            <a:ext cx="1865910" cy="239573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6516216" y="162356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68080" y="3557759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01900" y="33265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5" y="2962729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025" y="414538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назад 17">
            <a:hlinkClick r:id="rId12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4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Вениамин Константинович ЖАК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момента, когда Вениамин научился читать и писать, он сочинял стихи, в юности осознал себя поэтом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Жак – автор пятидесяти поэтических сборников. Более полувека своей неуемной писательской деятельности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служил он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литературе.  </a:t>
            </a:r>
            <a:endParaRPr lang="ru-RU" sz="2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Принято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считать, что Вениамин Константинович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прежде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всего - детский поэт. Его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стихи интересно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читать «про себя» и хорошо декламировать вслух. Они звучные, музыкальные, запоминающиеся.</a:t>
            </a:r>
          </a:p>
          <a:p>
            <a:pPr algn="just"/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Рисунок 8" descr="D:\Документы_библиотекарь\Парапонова\моё доноведение\ЖАК материалы\img055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8"/>
          <a:stretch/>
        </p:blipFill>
        <p:spPr bwMode="auto">
          <a:xfrm>
            <a:off x="467544" y="1556792"/>
            <a:ext cx="2232247" cy="3168352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1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92" y="4550553"/>
            <a:ext cx="476149" cy="75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rId7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3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5" y="388620"/>
            <a:ext cx="6158999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Жак, В. Про всех сразу / Вениамин Жак. – Ростов н/Д : Книжное </a:t>
            </a:r>
            <a:r>
              <a:rPr lang="ru-RU" sz="2400" dirty="0" smtClean="0">
                <a:solidFill>
                  <a:srgbClr val="FFFF00"/>
                </a:solidFill>
              </a:rPr>
              <a:t>издательство</a:t>
            </a:r>
            <a:r>
              <a:rPr lang="ru-RU" sz="2400" dirty="0">
                <a:solidFill>
                  <a:srgbClr val="FFFF00"/>
                </a:solidFill>
              </a:rPr>
              <a:t>, 1960. – 120 с. : ил.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10445" y="2420889"/>
            <a:ext cx="3888431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FFFF00"/>
                </a:solidFill>
              </a:rPr>
              <a:t>Жак, В. </a:t>
            </a:r>
            <a:r>
              <a:rPr lang="ru-RU" sz="2400" dirty="0" smtClean="0">
                <a:solidFill>
                  <a:srgbClr val="FFFF00"/>
                </a:solidFill>
              </a:rPr>
              <a:t>Мудрецы : забавные стихи для детей / </a:t>
            </a:r>
            <a:r>
              <a:rPr lang="ru-RU" sz="2400" dirty="0">
                <a:solidFill>
                  <a:srgbClr val="FFFF00"/>
                </a:solidFill>
              </a:rPr>
              <a:t>Вениамин </a:t>
            </a:r>
            <a:r>
              <a:rPr lang="ru-RU" sz="2400" dirty="0" smtClean="0">
                <a:solidFill>
                  <a:srgbClr val="FFFF00"/>
                </a:solidFill>
              </a:rPr>
              <a:t>Жак; </a:t>
            </a:r>
            <a:r>
              <a:rPr lang="ru-RU" sz="2400" dirty="0">
                <a:solidFill>
                  <a:srgbClr val="FFFF00"/>
                </a:solidFill>
              </a:rPr>
              <a:t>рис. В. </a:t>
            </a:r>
            <a:r>
              <a:rPr lang="ru-RU" sz="2400" dirty="0" smtClean="0">
                <a:solidFill>
                  <a:srgbClr val="FFFF00"/>
                </a:solidFill>
              </a:rPr>
              <a:t>Негоды</a:t>
            </a:r>
            <a:r>
              <a:rPr lang="ru-RU" sz="2400" dirty="0">
                <a:solidFill>
                  <a:srgbClr val="FFFF00"/>
                </a:solidFill>
              </a:rPr>
              <a:t>. – Ростов н/Д : Книжное </a:t>
            </a:r>
            <a:r>
              <a:rPr lang="ru-RU" sz="2400" dirty="0" smtClean="0">
                <a:solidFill>
                  <a:srgbClr val="FFFF00"/>
                </a:solidFill>
              </a:rPr>
              <a:t>издательство</a:t>
            </a:r>
            <a:r>
              <a:rPr lang="ru-RU" sz="2400" dirty="0">
                <a:solidFill>
                  <a:srgbClr val="FFFF00"/>
                </a:solidFill>
              </a:rPr>
              <a:t>, 1970. – 44 с. : ил.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1301" y="4964175"/>
            <a:ext cx="6158999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Жак, В. Кто склевал звёзды / Вениамин </a:t>
            </a:r>
            <a:r>
              <a:rPr lang="ru-RU" sz="2400" dirty="0" smtClean="0">
                <a:solidFill>
                  <a:srgbClr val="FFFF00"/>
                </a:solidFill>
              </a:rPr>
              <a:t>Жак; </a:t>
            </a:r>
            <a:r>
              <a:rPr lang="ru-RU" sz="2400" dirty="0">
                <a:solidFill>
                  <a:srgbClr val="FFFF00"/>
                </a:solidFill>
              </a:rPr>
              <a:t>предисл. И. П. </a:t>
            </a:r>
            <a:r>
              <a:rPr lang="ru-RU" sz="2400" dirty="0" err="1">
                <a:solidFill>
                  <a:srgbClr val="FFFF00"/>
                </a:solidFill>
              </a:rPr>
              <a:t>Мотяшова</a:t>
            </a:r>
            <a:r>
              <a:rPr lang="ru-RU" sz="2400" dirty="0">
                <a:solidFill>
                  <a:srgbClr val="FFFF00"/>
                </a:solidFill>
              </a:rPr>
              <a:t>. – Ростов н/Д : Книжное </a:t>
            </a:r>
            <a:r>
              <a:rPr lang="ru-RU" sz="2400" dirty="0" smtClean="0">
                <a:solidFill>
                  <a:srgbClr val="FFFF00"/>
                </a:solidFill>
              </a:rPr>
              <a:t>издательство</a:t>
            </a:r>
            <a:r>
              <a:rPr lang="ru-RU" sz="2400" dirty="0">
                <a:solidFill>
                  <a:srgbClr val="FFFF00"/>
                </a:solidFill>
              </a:rPr>
              <a:t>, 1974. – 136 с. : ил.</a:t>
            </a:r>
          </a:p>
        </p:txBody>
      </p:sp>
      <p:pic>
        <p:nvPicPr>
          <p:cNvPr id="12" name="Рисунок 11" descr="D:\Документы_библиотекарь\Парапонова\моё доноведение\ЖАК материалы\pro_vsex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1" y="535305"/>
            <a:ext cx="1949520" cy="2677672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 descr="D:\Документы_библиотекарь\Парапонова\моё доноведение\ЖАК материалы\жак книжка\img367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2" y="3740710"/>
            <a:ext cx="1949520" cy="251264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Рисунок 16" descr="G:\img139.jpg">
            <a:hlinkClick r:id="rId6"/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1867996"/>
            <a:ext cx="2038061" cy="2610485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301900" y="319281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516215" y="166958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46217" y="352468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Picture 5" descr="G:\book-158814_960_720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11" y="4293096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16" y="2929656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G:\book-158814_960_720.png">
            <a:hlinkClick r:id="rId4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14" y="6145530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Управляющая кнопка: далее 21">
            <a:hlinkClick r:id="rId11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5" y="388620"/>
            <a:ext cx="6158999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Жак, В. Когда начинается утро? </a:t>
            </a:r>
            <a:r>
              <a:rPr lang="ru-RU" sz="2400" dirty="0" smtClean="0">
                <a:solidFill>
                  <a:srgbClr val="FFFF00"/>
                </a:solidFill>
              </a:rPr>
              <a:t>: стихи </a:t>
            </a:r>
            <a:r>
              <a:rPr lang="ru-RU" sz="2400" dirty="0">
                <a:solidFill>
                  <a:srgbClr val="FFFF00"/>
                </a:solidFill>
              </a:rPr>
              <a:t>и сказки / Вениамин </a:t>
            </a:r>
            <a:r>
              <a:rPr lang="ru-RU" sz="2400" dirty="0" smtClean="0">
                <a:solidFill>
                  <a:srgbClr val="FFFF00"/>
                </a:solidFill>
              </a:rPr>
              <a:t>Жак; </a:t>
            </a:r>
            <a:r>
              <a:rPr lang="ru-RU" sz="2400" dirty="0">
                <a:solidFill>
                  <a:srgbClr val="FFFF00"/>
                </a:solidFill>
              </a:rPr>
              <a:t>рис. Н. А. Драгунова. – Ростов н/Д : Книжное </a:t>
            </a:r>
            <a:r>
              <a:rPr lang="ru-RU" sz="2400" dirty="0" smtClean="0">
                <a:solidFill>
                  <a:srgbClr val="FFFF00"/>
                </a:solidFill>
              </a:rPr>
              <a:t>издательство</a:t>
            </a:r>
            <a:r>
              <a:rPr lang="ru-RU" sz="2400" dirty="0">
                <a:solidFill>
                  <a:srgbClr val="FFFF00"/>
                </a:solidFill>
              </a:rPr>
              <a:t>, 1983. – 80 с. : ил.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987824" y="2420889"/>
            <a:ext cx="351105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FFFF00"/>
                </a:solidFill>
              </a:rPr>
              <a:t>Жак, В. </a:t>
            </a:r>
            <a:r>
              <a:rPr lang="ru-RU" sz="2400" dirty="0" smtClean="0">
                <a:solidFill>
                  <a:srgbClr val="FFFF00"/>
                </a:solidFill>
              </a:rPr>
              <a:t>Суматоха : стихи для детей </a:t>
            </a:r>
            <a:r>
              <a:rPr lang="ru-RU" sz="2400" dirty="0">
                <a:solidFill>
                  <a:srgbClr val="FFFF00"/>
                </a:solidFill>
              </a:rPr>
              <a:t>/ Вениамин </a:t>
            </a:r>
            <a:r>
              <a:rPr lang="ru-RU" sz="2400" dirty="0" smtClean="0">
                <a:solidFill>
                  <a:srgbClr val="FFFF00"/>
                </a:solidFill>
              </a:rPr>
              <a:t>Жак; </a:t>
            </a:r>
            <a:r>
              <a:rPr lang="ru-RU" sz="2400" dirty="0">
                <a:solidFill>
                  <a:srgbClr val="FFFF00"/>
                </a:solidFill>
              </a:rPr>
              <a:t>рис. </a:t>
            </a:r>
            <a:r>
              <a:rPr lang="ru-RU" sz="2400" dirty="0" smtClean="0">
                <a:solidFill>
                  <a:srgbClr val="FFFF00"/>
                </a:solidFill>
              </a:rPr>
              <a:t>Г. Алимова.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М. : Детская литература, 1966.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99792" y="5085184"/>
            <a:ext cx="6069652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Жак, В. </a:t>
            </a:r>
            <a:r>
              <a:rPr lang="ru-RU" sz="2400" dirty="0" smtClean="0">
                <a:solidFill>
                  <a:srgbClr val="FFFF00"/>
                </a:solidFill>
              </a:rPr>
              <a:t>Солнечные прятки / </a:t>
            </a:r>
            <a:r>
              <a:rPr lang="ru-RU" sz="2400" dirty="0">
                <a:solidFill>
                  <a:srgbClr val="FFFF00"/>
                </a:solidFill>
              </a:rPr>
              <a:t>Вениамин </a:t>
            </a:r>
            <a:r>
              <a:rPr lang="ru-RU" sz="2400" dirty="0" smtClean="0">
                <a:solidFill>
                  <a:srgbClr val="FFFF00"/>
                </a:solidFill>
              </a:rPr>
              <a:t>Жак; рис. Л. </a:t>
            </a:r>
            <a:r>
              <a:rPr lang="ru-RU" sz="2400" dirty="0" err="1" smtClean="0">
                <a:solidFill>
                  <a:srgbClr val="FFFF00"/>
                </a:solidFill>
              </a:rPr>
              <a:t>Гладневой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– М. : Детская литература, 1966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" name="Рисунок 9" descr="G:\img138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51" y="487680"/>
            <a:ext cx="1924502" cy="265328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194" name="Picture 2" descr="G:\для буклетов\cover.pngсс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5" y="3803315"/>
            <a:ext cx="1950371" cy="256373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для буклетов\cover.pngуу.pn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664" b="1836"/>
          <a:stretch/>
        </p:blipFill>
        <p:spPr bwMode="auto">
          <a:xfrm>
            <a:off x="6804249" y="1916832"/>
            <a:ext cx="1965196" cy="268606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301900" y="27165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52" y="2985620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G:\book-158814_960_720.png">
            <a:hlinkClick r:id="rId7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989" y="4442896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G:\book-158814_960_720.png">
            <a:hlinkClick r:id="rId4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52" y="6123457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далее 17">
            <a:hlinkClick r:id="rId12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90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5" y="692696"/>
            <a:ext cx="6158999" cy="1224136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Жак, В. </a:t>
            </a:r>
            <a:r>
              <a:rPr lang="ru-RU" sz="2400" dirty="0" smtClean="0">
                <a:solidFill>
                  <a:srgbClr val="FFFF00"/>
                </a:solidFill>
              </a:rPr>
              <a:t>Городок наоборот : стихи / В. </a:t>
            </a:r>
            <a:r>
              <a:rPr lang="ru-RU" sz="2400" dirty="0">
                <a:solidFill>
                  <a:srgbClr val="FFFF00"/>
                </a:solidFill>
              </a:rPr>
              <a:t>Жак. – </a:t>
            </a:r>
            <a:r>
              <a:rPr lang="ru-RU" sz="2400" dirty="0" smtClean="0">
                <a:solidFill>
                  <a:srgbClr val="FFFF00"/>
                </a:solidFill>
              </a:rPr>
              <a:t>М. : </a:t>
            </a:r>
            <a:r>
              <a:rPr lang="ru-RU" sz="2400" dirty="0" err="1" smtClean="0">
                <a:solidFill>
                  <a:srgbClr val="FFFF00"/>
                </a:solidFill>
              </a:rPr>
              <a:t>Детгиз</a:t>
            </a:r>
            <a:r>
              <a:rPr lang="ru-RU" sz="2400" dirty="0" smtClean="0">
                <a:solidFill>
                  <a:srgbClr val="FFFF00"/>
                </a:solidFill>
              </a:rPr>
              <a:t>, </a:t>
            </a:r>
            <a:r>
              <a:rPr lang="ru-RU" sz="2400" dirty="0">
                <a:solidFill>
                  <a:srgbClr val="FFFF00"/>
                </a:solidFill>
              </a:rPr>
              <a:t>1960. 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771800" y="2420889"/>
            <a:ext cx="3727076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FFFF00"/>
                </a:solidFill>
              </a:rPr>
              <a:t>Жак, В. </a:t>
            </a:r>
            <a:r>
              <a:rPr lang="ru-RU" sz="2400" dirty="0" smtClean="0">
                <a:solidFill>
                  <a:srgbClr val="FFFF00"/>
                </a:solidFill>
              </a:rPr>
              <a:t>Кто на полочке живёт? </a:t>
            </a:r>
            <a:r>
              <a:rPr lang="ru-RU" sz="2400" dirty="0">
                <a:solidFill>
                  <a:srgbClr val="FFFF00"/>
                </a:solidFill>
              </a:rPr>
              <a:t>/ </a:t>
            </a:r>
            <a:r>
              <a:rPr lang="ru-RU" sz="2400" dirty="0" smtClean="0">
                <a:solidFill>
                  <a:srgbClr val="FFFF00"/>
                </a:solidFill>
              </a:rPr>
              <a:t>В. Жак; худож. Р. </a:t>
            </a:r>
            <a:r>
              <a:rPr lang="ru-RU" sz="2400" dirty="0" err="1" smtClean="0">
                <a:solidFill>
                  <a:srgbClr val="FFFF00"/>
                </a:solidFill>
              </a:rPr>
              <a:t>Мусихина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М. : Детский мир, 1961. 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912809" y="4749098"/>
            <a:ext cx="5853628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Жак, В. </a:t>
            </a:r>
            <a:r>
              <a:rPr lang="ru-RU" sz="2400" dirty="0" smtClean="0">
                <a:solidFill>
                  <a:srgbClr val="FFFF00"/>
                </a:solidFill>
              </a:rPr>
              <a:t>Чудесная лестница / В. Жак. </a:t>
            </a:r>
            <a:r>
              <a:rPr lang="ru-RU" sz="2400" dirty="0">
                <a:solidFill>
                  <a:srgbClr val="FFFF00"/>
                </a:solidFill>
              </a:rPr>
              <a:t>– Ростов н/Д : </a:t>
            </a:r>
            <a:r>
              <a:rPr lang="ru-RU" sz="2400" dirty="0" smtClean="0">
                <a:solidFill>
                  <a:srgbClr val="FFFF00"/>
                </a:solidFill>
              </a:rPr>
              <a:t>Ростовское областное книгоиздательство, 1952.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9218" name="Picture 2" descr="G:\для буклетов\cover.pngывф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1800200" cy="260105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для буклетов\coverг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5" y="3580650"/>
            <a:ext cx="1802309" cy="262569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для буклетов\coverз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0" y="1538275"/>
            <a:ext cx="2000819" cy="275002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31" y="2833970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81" y="414538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31" y="5917270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5">
            <a:hlinkClick r:id="rId1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34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419872" y="388620"/>
            <a:ext cx="5349572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Жак, В. </a:t>
            </a:r>
            <a:r>
              <a:rPr lang="ru-RU" sz="2400" dirty="0" smtClean="0">
                <a:solidFill>
                  <a:srgbClr val="FFFF00"/>
                </a:solidFill>
              </a:rPr>
              <a:t>Как приехал дед Мороз </a:t>
            </a:r>
            <a:r>
              <a:rPr lang="ru-RU" sz="2400" dirty="0">
                <a:solidFill>
                  <a:srgbClr val="FFFF00"/>
                </a:solidFill>
              </a:rPr>
              <a:t>/ Вениамин </a:t>
            </a:r>
            <a:r>
              <a:rPr lang="ru-RU" sz="2400" dirty="0" smtClean="0">
                <a:solidFill>
                  <a:srgbClr val="FFFF00"/>
                </a:solidFill>
              </a:rPr>
              <a:t>Жак; худож. В. М. Волков. </a:t>
            </a:r>
            <a:r>
              <a:rPr lang="ru-RU" sz="2400" dirty="0">
                <a:solidFill>
                  <a:srgbClr val="FFFF00"/>
                </a:solidFill>
              </a:rPr>
              <a:t>– Ростов н/Д : Книжное </a:t>
            </a:r>
            <a:r>
              <a:rPr lang="ru-RU" sz="2400" dirty="0" smtClean="0">
                <a:solidFill>
                  <a:srgbClr val="FFFF00"/>
                </a:solidFill>
              </a:rPr>
              <a:t>издательство</a:t>
            </a:r>
            <a:r>
              <a:rPr lang="ru-RU" sz="2400" dirty="0">
                <a:solidFill>
                  <a:srgbClr val="FFFF00"/>
                </a:solidFill>
              </a:rPr>
              <a:t>, </a:t>
            </a:r>
            <a:r>
              <a:rPr lang="ru-RU" sz="2400" dirty="0" smtClean="0">
                <a:solidFill>
                  <a:srgbClr val="FFFF00"/>
                </a:solidFill>
              </a:rPr>
              <a:t>1964. 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3134310" y="2636912"/>
            <a:ext cx="351105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FFFF00"/>
                </a:solidFill>
              </a:rPr>
              <a:t>Жак, В. </a:t>
            </a:r>
            <a:r>
              <a:rPr lang="ru-RU" sz="2400" dirty="0" smtClean="0">
                <a:solidFill>
                  <a:srgbClr val="FFFF00"/>
                </a:solidFill>
              </a:rPr>
              <a:t>Разные разности : стихи / </a:t>
            </a:r>
            <a:r>
              <a:rPr lang="ru-RU" sz="2400" dirty="0">
                <a:solidFill>
                  <a:srgbClr val="FFFF00"/>
                </a:solidFill>
              </a:rPr>
              <a:t>Вениамин </a:t>
            </a:r>
            <a:r>
              <a:rPr lang="ru-RU" sz="2400" dirty="0" smtClean="0">
                <a:solidFill>
                  <a:srgbClr val="FFFF00"/>
                </a:solidFill>
              </a:rPr>
              <a:t>Жак; </a:t>
            </a:r>
            <a:r>
              <a:rPr lang="ru-RU" sz="2400" dirty="0">
                <a:solidFill>
                  <a:srgbClr val="FFFF00"/>
                </a:solidFill>
              </a:rPr>
              <a:t>рис. </a:t>
            </a:r>
            <a:r>
              <a:rPr lang="ru-RU" sz="2400" dirty="0" smtClean="0">
                <a:solidFill>
                  <a:srgbClr val="FFFF00"/>
                </a:solidFill>
              </a:rPr>
              <a:t>В. Юдина.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М. : Детская литература, 1981.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99792" y="5085184"/>
            <a:ext cx="6069652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Жак, В. </a:t>
            </a:r>
            <a:r>
              <a:rPr lang="ru-RU" sz="2400" dirty="0" smtClean="0">
                <a:solidFill>
                  <a:srgbClr val="FFFF00"/>
                </a:solidFill>
              </a:rPr>
              <a:t>Стихи и сказки / </a:t>
            </a:r>
            <a:r>
              <a:rPr lang="ru-RU" sz="2400" dirty="0">
                <a:solidFill>
                  <a:srgbClr val="FFFF00"/>
                </a:solidFill>
              </a:rPr>
              <a:t>Вениамин </a:t>
            </a:r>
            <a:r>
              <a:rPr lang="ru-RU" sz="2400" dirty="0" smtClean="0">
                <a:solidFill>
                  <a:srgbClr val="FFFF00"/>
                </a:solidFill>
              </a:rPr>
              <a:t>Жак; обложка и рис. А. Е. Губина. </a:t>
            </a:r>
            <a:r>
              <a:rPr lang="ru-RU" sz="2400" dirty="0">
                <a:solidFill>
                  <a:srgbClr val="FFFF00"/>
                </a:solidFill>
              </a:rPr>
              <a:t>–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1956. </a:t>
            </a:r>
            <a:endParaRPr lang="ru-RU" sz="2400" dirty="0">
              <a:solidFill>
                <a:srgbClr val="FFFF00"/>
              </a:solidFill>
            </a:endParaRP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242" name="Picture 2" descr="G:\для буклетов\coverч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99" y="3485745"/>
            <a:ext cx="1925541" cy="268490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для буклетов\covолer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18" y="1988840"/>
            <a:ext cx="1947526" cy="256878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для буклетов\coзver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5" y="534240"/>
            <a:ext cx="2657475" cy="18859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23" y="4361404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714" y="2339397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11" y="595584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5">
            <a:hlinkClick r:id="rId1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47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9339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388620"/>
            <a:ext cx="6400800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Алмазов, Б. Синева : повесть-сказка / Борис Алмазов; </a:t>
            </a:r>
            <a:r>
              <a:rPr lang="ru-RU" sz="2400" dirty="0" err="1" smtClean="0">
                <a:solidFill>
                  <a:srgbClr val="FFFF00"/>
                </a:solidFill>
              </a:rPr>
              <a:t>худож</a:t>
            </a:r>
            <a:r>
              <a:rPr lang="ru-RU" sz="2400" dirty="0" smtClean="0">
                <a:solidFill>
                  <a:srgbClr val="FFFF00"/>
                </a:solidFill>
              </a:rPr>
              <a:t>. И. Латинский. – Л. : Детская литература, 1987. – 143 с. : ил. – (Библиотечная серия).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483769" y="2188820"/>
            <a:ext cx="4032448" cy="21042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Алмазов, Б. </a:t>
            </a:r>
            <a:r>
              <a:rPr lang="ru-RU" sz="2400" dirty="0" smtClean="0">
                <a:solidFill>
                  <a:srgbClr val="FFFF00"/>
                </a:solidFill>
              </a:rPr>
              <a:t>А и Б сидели на трубе : рассказы и повесть / </a:t>
            </a:r>
            <a:r>
              <a:rPr lang="ru-RU" sz="2400" dirty="0">
                <a:solidFill>
                  <a:srgbClr val="FFFF00"/>
                </a:solidFill>
              </a:rPr>
              <a:t>Борис Алмазов; рис. </a:t>
            </a:r>
            <a:r>
              <a:rPr lang="ru-RU" sz="2400" dirty="0" smtClean="0">
                <a:solidFill>
                  <a:srgbClr val="FFFF00"/>
                </a:solidFill>
              </a:rPr>
              <a:t>Н. Ломакина. </a:t>
            </a:r>
            <a:r>
              <a:rPr lang="ru-RU" sz="2400" dirty="0">
                <a:solidFill>
                  <a:srgbClr val="FFFF00"/>
                </a:solidFill>
              </a:rPr>
              <a:t>– Л. : Детская литература, </a:t>
            </a:r>
            <a:r>
              <a:rPr lang="ru-RU" sz="2400" dirty="0" smtClean="0">
                <a:solidFill>
                  <a:srgbClr val="FFFF00"/>
                </a:solidFill>
              </a:rPr>
              <a:t>1989.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191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8" name="Подзаголовок 8"/>
          <p:cNvSpPr txBox="1">
            <a:spLocks/>
          </p:cNvSpPr>
          <p:nvPr/>
        </p:nvSpPr>
        <p:spPr>
          <a:xfrm>
            <a:off x="2758234" y="4877544"/>
            <a:ext cx="6162335" cy="152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Алмазов, Б. </a:t>
            </a:r>
            <a:r>
              <a:rPr lang="ru-RU" sz="2400" dirty="0" smtClean="0">
                <a:solidFill>
                  <a:srgbClr val="FFFF00"/>
                </a:solidFill>
              </a:rPr>
              <a:t>Белый шиповник : повести </a:t>
            </a:r>
            <a:r>
              <a:rPr lang="ru-RU" sz="2400" dirty="0">
                <a:solidFill>
                  <a:srgbClr val="FFFF00"/>
                </a:solidFill>
              </a:rPr>
              <a:t>/ Борис Алмазов; рис. </a:t>
            </a:r>
            <a:r>
              <a:rPr lang="ru-RU" sz="2400" dirty="0" smtClean="0">
                <a:solidFill>
                  <a:srgbClr val="FFFF00"/>
                </a:solidFill>
              </a:rPr>
              <a:t>О. </a:t>
            </a:r>
            <a:r>
              <a:rPr lang="ru-RU" sz="2400" dirty="0" err="1" smtClean="0">
                <a:solidFill>
                  <a:srgbClr val="FFFF00"/>
                </a:solidFill>
              </a:rPr>
              <a:t>Биантовской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– Л. : Детская литература, </a:t>
            </a:r>
            <a:r>
              <a:rPr lang="ru-RU" sz="2400" dirty="0" smtClean="0">
                <a:solidFill>
                  <a:srgbClr val="FFFF00"/>
                </a:solidFill>
              </a:rPr>
              <a:t>1979.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237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G:\алмазов\Новый рисунок (6).bm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7" y="3695521"/>
            <a:ext cx="1829056" cy="261379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169532" y="3501008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AutoShape 2" descr="https://im1-tub-ru.yandex.net/i?id=055c2e468364ae76489b5750f561aec9&amp;n=33&amp;h=87&amp;w=6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data:image/jpeg;base64,/9j/4AAQSkZJRgABAQAAAQABAAD/2wCEAAkGBxMSEhUSEhMWFRUXFRUYFxUXFxcdFRYVFRUWGBcWFxgYHSggGBomHRcVITEhJSkrLi4uFx8zODMtNygtLisBCgoKDg0OGxAQGzAmICYtLi84NTUtLS0wLi0vLS8tLTUtLS0tLS0tLS8tLS0tLS0tLS0tLS0rLS0tLS0tLS0tLf/AABEIAOgAoAMBIgACEQEDEQH/xAAbAAABBQEBAAAAAAAAAAAAAAABAAIDBAUGB//EAD8QAAIBAgQDBgIIAwcFAQAAAAECEQADBBIhMQVBUQYTImFxgTKRBxRCUqGxwdEjYvAkM3KCsuHxFVNjkqIW/8QAGgEAAgMBAQAAAAAAAAAAAAAAAQMAAgQFBv/EAC4RAAICAgIBAwIEBgMAAAAAAAABAgMEESExEhNBUSJhBTJCcRSBkcHw8SNS0f/aAAwDAQACEQMRAD8AjPl7nmfU0JpGga9Xs4OhTTZo01lkEZiNDBABIPIwd6s+AIU00mqWLLW0kXGZyQqjwAM7aDZdudT2bACgZy0D4gx1PMyD1mlqe346L+OlvZLNKmqkdfcn9TpRNMRQVAmmuxGyzvsQIj1/rSoMViCikwBoTqxMAc4C67j3IoSmorbCotki3ZYqOQ8R5AmIXzMa+QjrUlVsMhtpB1O5icxuOdRJOupj2qwXAMSPLziBp8x86kJbXIZLngQpTTLtwKCWMACfP5UDeUCSw2B1PIiQY32q3nH5K+LDduBRLGAPX8Ov+1SH8qrIs+NtAfgB3jeSDzMTHp7T0Iy3yFrQ40ppUAauUDRBptOoELFAUqNLRdgmkaVAVYBUxVlzctuoBChxDHQM0ANHPSRAqtbDW2csCtq3McgywSSAv2mJGv2QABua1DVbF2i+Vfs5szei6ge5j5UidX6kNjZ7Mo4XCugIg5vD4iYChvE4TnJYkE7+Eak6VI1p2GV1JBU5gGglzG5nwrvAE+9XjQirRoS9yO1sjv5spyxm0idh86ivWCR1OZCehCtmygnYb/nVk0KY4J9i1Jop3LV0srShy59NY1HhbaSeXv50vq9wGc6kkbwRlMaEDmNWgabzryuVFiGIUkAzpsJOpgkDmQJMVR1RXL2WU30U7FllcJ4TqzvCmI2TPJ1O8D+U686H1NwuuVnZoYzupYs5kifEYBHQACreHtwCSIJMkbx0WecdeZJ61NNVjQmtstK1p8EVjDquwE8zGpnU+kmakmjQIrQklwhLe+xTRpUvL/n5VNreiCpwptOFQBPNGhRpaLsEUqBpVYAKbNONNo8ABQNGKBokBSNKpMmfwojBsp0U5gY3LAwVHmD7Uq61VLyfReEHJ6REqnUwYAUkxsraITP3uXXlQ/2PsdJ9POtWxib+UiHyKu4ziQ0CQI0BCjXkNAN6OMWbYV2yZdQpkHMVGUOBqIXZcsid40rj0fi0p2KLj38GyeGox3syTQFEihXeMAiaKqSYAmToKFPQEAMp8WcADntM/pHrS7Z+EdhS2aPZ67bW5mY5WHiS4xAt2wASzsDq7R8K8zzFO45ilYWwgOUy5L21W4brCXLkElpnoAPlWattQYuB9pGWN53GYQw8+vIVGPPfqd6wRx/UyFen/wCfyG+q1X4BorSoxXSEFinohJAAJJMADck7AUwGtjs5jVsubuTvLgAW2n8zfE7HlAgf5jWTIvjTW5s14+PO+xQguTquB9irarmxA7xz9gE5F8tPiPnWB2nweFew+LwLKVsMVvIs5SuklZ2YaEEaET6iv2zxOIGHa9fuFS3ht2wSBJ1mB0AJ6+davGuHYXh/Dby2iC2ItqgaZN5tQCo2gBidNga4+NlTt1am+XpfH3Ojk4tdP/HtPjn7HO8FS0S1y74kQKQv32aco9AASfaqvaXGHNYItrbFy6VCqqiUA8WgjSWTWpMJft4a0pfxMZgemgge2561n4FbnE8datfCFVvPKrQWb1gCr2VzeQ75PhdfsYquY+GuCThnDb2LuZLUhZ+Ic+pnpTcVbNrE4jDFs3c3FUNEEqyBtesGRXtHDsBaw1uEAVVEsfJRqT7CvJfo24euPv3794GLrPeIDEEZnlVkchnYf5adXmylZ5PpDraIKHjBFErVnhVwC6BDOYIKJJMHqFBMe1dx2v4PhsNhGa3ZQOWRQxksJYTBJMaTW72UsZMHYA0m2rGOZYT+tMycuFlD+nh8CKqJRs76PM8djb6MVbMjhy65tGVbixlKyQBEactazrzl2LGZJmJJ1OpjoJJ05Vf7T38+Lvty7xh5DJCn/Sa5e7f70lT/AA7RV8txiVRmUTqcpkcso+8JOtXj6GNWp+Om0V1ZbJx3wayWiU7wKzJJGcKSkgwRmAjfTeut4Z2Ce7bW419VDqrAKhY+ISAWzAfnWh9FgufV2tPHcoERVygS5DNdn7w8S/jWp2Hw9uzhWdfga7euA9basQp/9EFKvzbUmlw1/MvXjwbXuZGB7EYW8ha1i3uQzIWXu8odTDKRHI8prhsfhrmHv3MNey501DrIV1IBUgE6dY/aa7L6GbL/AFa9faQLt0EDzVfG3qScv+Suc7dYhbvFHyEHu0RGI+8qnMP/AKApVGTbK1Rk9l7KYKDaWjOd+bNtzJ2HqaqLxC2TAJOk6DlyPpXX9hOBjE3jcuAGzZI8JEh7xEgHqFEE+bL0rr/pC4Yl7BXWZQXtI1y23NWUSYPQgQRW23OjXZ6aQmrF8o+TPLEM6gzNOmq2A+D0Jq0K3p7Rla09EwrpeDYy3Ysg20DXW8TXG+FSToPMx0rmRQv8VZgqWdIAGcjyGij9a5X4jirJhGEnxvZrxp2Rk/T7fAO0+Ia9iEVmLEDxEnqdo+zoPxqP6vbVi+QAiT6czA2FVMPZK3ip3AMzvJA1M89a2eH4UXrtu1yd1UxvBOv4A1rprhTSlFcJC57dmpGdw7hj3CWIzZVJdj8CKgkyeZgGuh+jxThsOcc4m9jb9uzYVvusxJblIjO3pbr0Y8Aw/wBXfDZP4TqVdRoWB31GtceuLXF8atWbQHcYBLkBfh74jIdNvCBkHSG61xbL3YzqyUUkorg6Pt9jhZ4fiXnU2mRfW54B+dcz9EGFypdMR4LK+57xz/qWpfpmv/2Wxhwdb2IUR/KiliT5A5PmK0vo1tRYutGjXjHoqIv71ILVMpfshU39cUVfpUvxas2xu7uQOZKplAA56uK7HDqtsJbkDKoUDnCgD9Kwe0nHu4xNi0tpGZ4/iNvbVnCkKI3ME7jbnWNxTidwM8GCAZLQCHVXMLHlvPQVnvuklXUl3/djqKPNzlvpHmfaHHZl5zdZnaN8pbMY0OpJ6HbY1cwIfiWJwuHARFtLkWJJS2oLk6sSyiAJnUgTGtZGOtsz3WChltIitJ+EN4VbffMTHmK0exuMfD97dSA7KLSPzQb3GX+Y+ATyg71vsi77/p7XX2MsNV1bZ6N2o4zawtn6jhuSlbjA/Av2gTzuNrPTXyrYvXxg+FZmt95kw6g282UMXABTNBy/FvFeYYXD946W/vuqHrDsAT57k16D9LWKCYHJ/wBy7bUeiy5/BKOZUqlGC7fLKY83NuRaxJu3OHWzwrJbHdjIpXxZAp8CawtwHrIn515FwvRCVBZ2aIPxO7HwrrrJJ58ya9l+j7DNbwFgMNSC0eTsWH5g1w3Ybhq3+J4i4utqzeuXB0LNduC1Hl8ZH+GlY9iqm38DLIecUd9wMWcGlnBNdXvmUtlJ8VxiSXYDzOaPSpe2Df2HFH/wXP8ASa4ZcDiLvGS72rgC3lKvlbuxZtqYIeMpkaRO7HzrqfpB4klvB3rZPjuWyqqN9SBJ6Cl2RUZxe+9MdWnJNJdHlGA+H3NWBVfBDwD1NWBXpV0caXZZA1+X510/Y3swrqt0wRsNNAQYM9TptXLzWhwrjV/DT3LQG3VhmUnrHX0rHk1Ssh9PZrx8j0W/uX+Ndk8ScfcNq2TbuRFyRkXRQc+s6FdgOlRcPvYe3xJEtOWt23VWusRlNzKytB6THPeaZxbtTjL6G2biW1Ihu6QhyOmdmOX2rCSwqrkCjLEQdiD1FVqqtlDVj9tf7K2WQ8tx+dnov0idrxg7Xc2vFirghFBE2wdO9bp/KOZ8gTWL9EHDxaa8J8S20k9TcZpM84yL+NcXguFWbJzW0Cnl0E9P3ra4Rxu9g2NyyqPIAa25Kh1GohwDlIkwYI1NZlgyhVL5GvJUpr4Ou+lHggupZxRvC2uF71mDLOdbgTwpqPHmRVE6eM9K0vo5B/6fYdhBcF4GwzsTXlXaTtHiMe6riQtu3b8X1e1maTsC55nWJMRJ05j1zA8QsYTDWEvXFQi0nhJ8XwyYUaxJ6VhcJqvx+/Ro8ouW/sc/xxDc4vbQckWJ2kJcb8zVDj2Ey23edpEGcwzEL7jr7Vm47tZk4hcxVu33yxktqSUOY2xJMg6b8pocW7XX8YmVgqJIlApzSpmCzGd9eVWWJLIurlF/lS3/AF2SGX6MJx/7HG4XAXb2IaxbGZrjPC52UAyYZgujeGYB01pWsYFsrbtn+IQdoOViT4ZGk766gQasY/hpdg6MFbSZBgxsdPYEc6mwmDykszF2liCYJGbfWJYmBJPtzrdDGujdLXT9zNK6t1rZ1/YTg1171m8RNtCSbmgUuqkaDfc12nabswMbdw5ut/Bsm4XtZf70tkyyZ0AysCI1DV5aeI4pUFu3irtpBsikQJ6EAMPnVLEWrl0Zb+Iv3l+69xin/qSRQyMW+2zfx0Cq6uEdHoHbntylpTh8Iwe8wKm4hGWyI1gjQv0A0XUnYA1OD3v+lcJW6qjvb7AoCNMzjwAjmFtrmiuGfBKLbIgAlSP9ienKtntdxpse9mLRtWrakBWI+Joznw6QAoA99poLAcWk+d9lv4lPbN/gnb++UZL6q9wrntuBAiYYOvUSCI3kg7a4vaFbtyy99yYLKMx+0SwAgU3sz3Je7duDNlW0Etjchs7En+XRRUXbTiTXFRSd2JVBsAogeurb+RrmWVSnnKFa+lNf4jp059dOJ4pbnJPb+xnYNfAv9c6nFMtLAA6AD5VIDXqzzjeyekTQNKlIuxGmmiKFWACgwPIwetGhRfIDIxMWSFtLLPJM6mOu2+p1pjoy3E1JuMyszb/ezSZ9PlWyFgk9d6YEEk8yAPYVkeJt737jlbwUbXD4zawM+ZD09fers0TSIrTXVGv8oqUm+wRSFKlTSoqBoMY16VNi7HdqSSSQPEpADAyRESdoOvPypc7Iw7H0407U3H2K4uD+gfw61I1qUJCsDlaYYFnH+HdR6n0qoytJIGXnJkQfSdfSp8IzAMQfjUqZ2ykg6DkZAPtWO5W2a8e0Vi4rspm42ZfFBEDwzpO65hy0FXFsCc27dWJJ/GitoAlhuQB8qkArVVW48y7FylvoQp1AU4U0qS0jRpRSkNYKBo0DVioKFGhVgAoEU6m1CAIppNOJoUSDaRpGlRAA0Trvr666DYEncDlQJpA1VxT7LxtnFNJ9jXmCogZkeWIBKqo1yg6ZmkDr+rhttGgBE6SBqR5E8qVKaVClRsdm+wOW0kEGnCm0RTygaK00UQaASxSpUqUhjAaBomlVio00aVCiQbFCKdQNEA00jSNCiABoU40KJBpFGkKRFQgBSogUhUIKiKQoioAVECkBRoBJhSpUTSkNY00KdloUSgKFGhViDaRok0DRANFA0WrO4pcvLDW/hUEnSZgTtUlLxWwxjt6L5pVbstbe4lqxubpuG6dSLNo5ALaz4g5tu/8AmUVXxIKsylMhUxBicp1UmNiRHpWevJVk/BIZOiUI+TI6VImKUVp2hOmIUqRpRRIKn0AKVQAaIoClQYScGo7mIVTDMAYmJ1j+j71KKp3eHi9iLNvUB5LlAM+VBmIAJAzFZAnz32rFfY663JGmuClLTDgHW7dGQqHYAHMxVVVdZOm8mPYVPjbLJcRFu23lSzqEYd2JEaljmnxASF59K6Hi3C8ImGufwUVczrZdVVbhYWwba5nZnuls4zHw5e7YkRvztm0VEFi2sydzoBqTM7b1kxbLbpb3pIffCFa+46hFPyGJGw3236a8/LzpprqRnGXTMcouPaGkU0nz/eekU8mn2L+QeFUkFWUkGQ6mQ0zp6c9arbKcV9C2GEYv8z0T2eE3m17sqPvPCD/61/Crn/5e6VJ7xBpK5cxzRBjNACg9dag+tYzFEomVV0kWxoJ2zO/ofkdNK1eDdn7eGU3Ljl3XUtJyooB0UHf1MeQFcjLyr4LUpJP4Rqpqg2tI57g2GfD3HVLeRyg8JtrJQNETJW4ubpl3FaNns3edma4wQu5YliGcknaBpPvpVLEY9nus4ADLBDHXKzEQoHOAon0qLF469d0uXGYfd0VfcLv7zScCq+XlKL1v3Oj+KThGMINffgvcTNqy4WwUcZYcnxlWUmPFMSc0mNsorJOpJ6kmlHSlXbpx1Vz2/k4s7ZSWvYQoxQpVoFDgKQFAGiKgBU6KFEUGFE/7VD3MEZTlBYsxUw5bdSGGog+4gRFS/t+1Gk+KfY3bXQrFkNd7y5cbOA0XGLMwBMzLkzBCnKYDa6zVi7ZXvcp8Ks4EjZcxEgEjUrJ+Qkb1UvOFUsdhrPp0qYBQinOp1zqYm1Efd+2OfSuVmN0PcH3xo6eDR/EJ+Xt7m7f4YbFhxdZCAw7pwSHcCdG0gGCdpiTyrmrjqokmAOpH51axuckPcJJbYkydgSCPs9Y00rH4xhGuhLQ0DMcxI0UAaT8z8qt+H1uql2J+TYjLe7fTlxo1cJg7l3W2hYfeEBdfMxVheA4gtlbJbWJLkyPTkCee/vVTg3GM5Je89tWa5KWgJBQhVztBy5hqAo0A3qfHYxSYs29RH8W8S7T1VWJAPmflTfWyLHqAVVRCO5Fm5et4V7T2WzHVbisNcRbYqZU8ihEgxl8TCdaZxnjBvKiquUGWYSDlAMIhMasSMxjQaATqayQsEszFnb4mY+In3px/T8OcVZYNa+ub2xX8RJzSitLgJYeLoSCDGx1gke/4UCpH7gzSuMCTliBpp0G1MNWxqbFFTi9b7Q/LvrlOUJx3raT6/wB8io0qFdE5YaMU00QagAxRptGoyDqQpA0RVWFEoFIjly5zt70Y/r5UopSGGS2DLEgakZQ9wsZLBV1C+Y8+VaNi0EACgaGdhqd5NSmgRUjBBc2SNizkKsZHVjIC5RMg+ahs24Ob7xrIXi6m4qKsgmM/nygcxVvHYc3EZFIBaBJ23296weDWmN4QSO7Y5iJ0IMRPmax2+VUlCpcMfWozTlNnQ8N4d4YtL4d8x0U6mPEfi3O01ZxGAdO7+Em5cS2oEzLEyRI5KGPtV3BnE3vtKq/9wgl212UbTGmbb1q5xzClBYvKDcbD3rd3X4jbDDvYghS+QcxrrtNZLcu2L8VpfsaK6K5cvYzGWMLhpQ2EcNbOd2UZmyqYnKIkqDroTHMKSKCvh8PbDXFJuMWItsCXUBjlUIwGXQDVhOtO40ltUZbQuP41dr5zpaCqAuVVuaucoyqASNSSeRyBZElssEx1MaQBJ3gACTqYpeBjTnvcnr3G5lsYaSRM91rgLsIIJ8PJVYyAPeahBpyXoOh8ttD5TtOnXrSiurjxlXJw/T7GPIlXZCM/1dNf3BNAUSKUVsMQKNKKt8MwneXAsbAsegA5ny1pV9yprc37F4R8paILNvMCZgKJJ5Zdf2/Oqt1gykqcwA8RUEkA85jwjzrbx65VVFYJcuTJVVKhlAJBg+IRz86zGxa27HdyXz5wSAQCx1116/lXnZZlt0vJdfBv9GMYpEdi7mEgfP8AenhxBPT9azcPdOUCNCTB6wBIHXcVI2CYrmZtRsIn/iui896SS2Z1Qvc1xRoClW9CmKkaU0quio2q2NxwQhYJYgkDWN41PPfarVMKAlW5qTHlIg/P9KrNNrgMdJ8m3wHiWa0FfS4qiRG6jQMFE9NhzHnU+Jsm7IvKQgkZDBVwQIZo1BBnTz8pPH4XAkMXctmDGGDRIHwtKwZiB7VprcuMpU3ny6Dq2vIECa5csGTfkuEblkJcB4pju9fIv92hEn7zDYegqtUyYdQNCQBP2X0gTrppoRvTciRmDyImQGIgiZJA0Ea10KvTrj4pmSzym9sp28MQZLAzEwsTBJHPqT86mqY2tyGBhiunJxoV8jVJnYt4cp+LTX7JAOsaxIHvQeTVXxsHpzkWCaaWqpi8SQIGm+o5xoY6VAjPplk8iY0+dKnnLqC2FUvXJpk1o8OxOSy76hZyuYmY384HPpWbbwd+6NAcuk5QSPw0/GtexhmypbBkhJgEe4Gu5NczPvstioNaTZoxoqMtmLjcYWQ5hDKxI1ER0HUQfyqLBY5UUBtTBJn7n3VHU7SdNTPSrHEMEgsd8jpqQO7VW0PmxiG6iOVDux3YaX7sCCAILiJJLCfDOmukLznRTgoQ0McnJ7GWSDbfMQGd8/8Ah9I8pHyq7hQgAOV3IEBiIX8TTOG3gtpQwk68tYO2ppXruYya6lGGlHbM07dkkUpoUq2IUKlSpVbYAE0M460qVW2QE0+1djruDoYIIpUqj5XIUG9cVviznxZj4jqYAEjYgQN6ixHEF8QY3PECGAOrGIg+2k0qVYMl+HQ2DbfJUW611hFtpBOqzOpJ1jcAkkTtW1heBXTBYZAM3iZ4gOQzTvzA+VKlWaNcdJjFJtsnHDMOp8d3PE6IAF1Mnxt8WvSrdq9aX+4w8t1gsR0lnGnsvvRpVr9OKWxe+SHH4lHH9ocPtFtYMH/Frl06CqV3FK7ABcqgQAdYAGg1H7UqVUyKISpcmudBrk1NIxeKDxAD7b+IDY5dM0ddajbvCSZILSFXXboRsF2pUqpXXFx/oScmmXJo0qVdJvgz6P/Z"/>
          <p:cNvSpPr>
            <a:spLocks noChangeAspect="1" noChangeArrowheads="1"/>
          </p:cNvSpPr>
          <p:nvPr/>
        </p:nvSpPr>
        <p:spPr bwMode="auto">
          <a:xfrm>
            <a:off x="155575" y="-1325563"/>
            <a:ext cx="1905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5" y="476671"/>
            <a:ext cx="1829057" cy="265213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69533" y="260648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31" name="Picture 7" descr="http://litread.me/i/347000-348000/347176/200x200/34717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75843"/>
            <a:ext cx="1888879" cy="278609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6732240" y="1659819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Управляющая кнопка: назад 16">
            <a:hlinkClick r:id="rId7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6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419872" y="582596"/>
            <a:ext cx="5347810" cy="1224136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Жак, В. </a:t>
            </a:r>
            <a:r>
              <a:rPr lang="ru-RU" sz="2400" dirty="0" smtClean="0">
                <a:solidFill>
                  <a:srgbClr val="FFFF00"/>
                </a:solidFill>
              </a:rPr>
              <a:t>Кто сильней? / Вениамин Жак; обложка и рис. К. Г. </a:t>
            </a:r>
            <a:r>
              <a:rPr lang="ru-RU" sz="2400" dirty="0" err="1" smtClean="0">
                <a:solidFill>
                  <a:srgbClr val="FFFF00"/>
                </a:solidFill>
              </a:rPr>
              <a:t>Кащеева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Ростов н/Д : </a:t>
            </a:r>
            <a:r>
              <a:rPr lang="ru-RU" sz="2400" dirty="0" err="1" smtClean="0">
                <a:solidFill>
                  <a:srgbClr val="FFFF00"/>
                </a:solidFill>
              </a:rPr>
              <a:t>Ростиздат</a:t>
            </a:r>
            <a:r>
              <a:rPr lang="ru-RU" sz="2400" dirty="0" smtClean="0">
                <a:solidFill>
                  <a:srgbClr val="FFFF00"/>
                </a:solidFill>
              </a:rPr>
              <a:t>, 1947. 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912810" y="2852936"/>
            <a:ext cx="3586066" cy="18874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FFFF00"/>
                </a:solidFill>
              </a:rPr>
              <a:t>Жак, В. </a:t>
            </a:r>
            <a:r>
              <a:rPr lang="ru-RU" sz="2400" dirty="0" smtClean="0">
                <a:solidFill>
                  <a:srgbClr val="FFFF00"/>
                </a:solidFill>
              </a:rPr>
              <a:t>Песенка-лесенка </a:t>
            </a:r>
            <a:r>
              <a:rPr lang="ru-RU" sz="2400" dirty="0">
                <a:solidFill>
                  <a:srgbClr val="FFFF00"/>
                </a:solidFill>
              </a:rPr>
              <a:t>/ </a:t>
            </a:r>
            <a:r>
              <a:rPr lang="ru-RU" sz="2400" dirty="0" smtClean="0">
                <a:solidFill>
                  <a:srgbClr val="FFFF00"/>
                </a:solidFill>
              </a:rPr>
              <a:t>Вениамин Жак; рис. Н. Драгунова.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Ростов н/Д : Книжное издательство, 1965. 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912809" y="5157192"/>
            <a:ext cx="5853628" cy="1168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Жак, В. </a:t>
            </a:r>
            <a:r>
              <a:rPr lang="ru-RU" sz="2400" dirty="0" smtClean="0">
                <a:solidFill>
                  <a:srgbClr val="FFFF00"/>
                </a:solidFill>
              </a:rPr>
              <a:t>Первое мая / В. Жак.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Ставрополь : Ставропольская правда, 1946.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G:\для буклетов\coззver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459" y="1848678"/>
            <a:ext cx="2007978" cy="271348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для буклетов\coолver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11923"/>
            <a:ext cx="2064609" cy="285697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для буклетов\coяяver.pn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05"/>
          <a:stretch/>
        </p:blipFill>
        <p:spPr bwMode="auto">
          <a:xfrm>
            <a:off x="496689" y="548680"/>
            <a:ext cx="2712338" cy="194828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00" y="2309088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29818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98" y="6027849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назад 14">
            <a:hlinkClick r:id="rId13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6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Борис Васильевич ИЗЮМСКИЙ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 писатель, Борис Васильевич стал известен сразу после опубликования этой повести о юных суворовцах, их педагогах-офицерах в далеком 1948 году. Тогда еще все напоминало о войне. Офицеры и солдаты Советской Армии оставались подлинными живыми героями книг, рассказов, очерков. Нередко авторами таких книг становились сами участники Великой Отечественной. Одним из таких писателей стал и учитель, историк по образованию, бывший командир стрелковой роты, демобилизованный офицер Борис Васильевич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Изюмский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 descr="http://img-fotki.yandex.ru/get/15590/10051055.b/0_100b37_7514b6dd_ori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63" y="1556792"/>
            <a:ext cx="2304256" cy="302433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991" y="4419947"/>
            <a:ext cx="483599" cy="7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67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5" y="388620"/>
            <a:ext cx="6158999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, Б. Ханский </a:t>
            </a:r>
            <a:r>
              <a:rPr lang="ru-RU" sz="2400" dirty="0" smtClean="0">
                <a:solidFill>
                  <a:srgbClr val="FFFF00"/>
                </a:solidFill>
              </a:rPr>
              <a:t>ярлык : </a:t>
            </a:r>
            <a:r>
              <a:rPr lang="ru-RU" sz="2400" dirty="0">
                <a:solidFill>
                  <a:srgbClr val="FFFF00"/>
                </a:solidFill>
              </a:rPr>
              <a:t>п</a:t>
            </a:r>
            <a:r>
              <a:rPr lang="ru-RU" sz="2400" dirty="0" smtClean="0">
                <a:solidFill>
                  <a:srgbClr val="FFFF00"/>
                </a:solidFill>
              </a:rPr>
              <a:t>овесть </a:t>
            </a:r>
            <a:r>
              <a:rPr lang="ru-RU" sz="2400" dirty="0">
                <a:solidFill>
                  <a:srgbClr val="FFFF00"/>
                </a:solidFill>
              </a:rPr>
              <a:t>из времен Ивана </a:t>
            </a:r>
            <a:r>
              <a:rPr lang="ru-RU" sz="2400" dirty="0" err="1">
                <a:solidFill>
                  <a:srgbClr val="FFFF00"/>
                </a:solidFill>
              </a:rPr>
              <a:t>Калиты</a:t>
            </a:r>
            <a:r>
              <a:rPr lang="ru-RU" sz="2400" dirty="0">
                <a:solidFill>
                  <a:srgbClr val="FFFF00"/>
                </a:solidFill>
              </a:rPr>
              <a:t> (XIV в.) / </a:t>
            </a:r>
            <a:r>
              <a:rPr lang="ru-RU" sz="2400" dirty="0" smtClean="0">
                <a:solidFill>
                  <a:srgbClr val="FFFF00"/>
                </a:solidFill>
              </a:rPr>
              <a:t>Борис </a:t>
            </a:r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издательство, </a:t>
            </a:r>
            <a:r>
              <a:rPr lang="ru-RU" sz="2400" dirty="0">
                <a:solidFill>
                  <a:srgbClr val="FFFF00"/>
                </a:solidFill>
              </a:rPr>
              <a:t>1952. - 95 с. 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10445" y="2420889"/>
            <a:ext cx="388843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, Б. В. В поисках </a:t>
            </a:r>
            <a:r>
              <a:rPr lang="ru-RU" sz="2400" dirty="0" smtClean="0">
                <a:solidFill>
                  <a:srgbClr val="FFFF00"/>
                </a:solidFill>
              </a:rPr>
              <a:t>доли : </a:t>
            </a:r>
            <a:r>
              <a:rPr lang="ru-RU" sz="2400" dirty="0">
                <a:solidFill>
                  <a:srgbClr val="FFFF00"/>
                </a:solidFill>
              </a:rPr>
              <a:t>повесть / Борис </a:t>
            </a:r>
            <a:r>
              <a:rPr lang="ru-RU" sz="2400" dirty="0" err="1" smtClean="0">
                <a:solidFill>
                  <a:srgbClr val="FFFF00"/>
                </a:solidFill>
              </a:rPr>
              <a:t>Изюмский</a:t>
            </a:r>
            <a:r>
              <a:rPr lang="ru-RU" sz="2400" dirty="0" smtClean="0">
                <a:solidFill>
                  <a:srgbClr val="FFFF00"/>
                </a:solidFill>
              </a:rPr>
              <a:t>; рис</a:t>
            </a:r>
            <a:r>
              <a:rPr lang="ru-RU" sz="2400" dirty="0">
                <a:solidFill>
                  <a:srgbClr val="FFFF00"/>
                </a:solidFill>
              </a:rPr>
              <a:t>. Л. </a:t>
            </a:r>
            <a:r>
              <a:rPr lang="ru-RU" sz="2400" dirty="0" err="1" smtClean="0">
                <a:solidFill>
                  <a:srgbClr val="FFFF00"/>
                </a:solidFill>
              </a:rPr>
              <a:t>Фалина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– М</a:t>
            </a:r>
            <a:r>
              <a:rPr lang="ru-RU" sz="2400" dirty="0" smtClean="0">
                <a:solidFill>
                  <a:srgbClr val="FFFF00"/>
                </a:solidFill>
              </a:rPr>
              <a:t>. : </a:t>
            </a:r>
            <a:r>
              <a:rPr lang="ru-RU" sz="2400" dirty="0">
                <a:solidFill>
                  <a:srgbClr val="FFFF00"/>
                </a:solidFill>
              </a:rPr>
              <a:t>Детская литература, 1973. – 175 с. : ил. 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5085184"/>
            <a:ext cx="6158999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, Б. </a:t>
            </a:r>
            <a:r>
              <a:rPr lang="ru-RU" sz="2400" dirty="0" smtClean="0">
                <a:solidFill>
                  <a:srgbClr val="FFFF00"/>
                </a:solidFill>
              </a:rPr>
              <a:t>Бегство в Соколиный бор : историческая повесть </a:t>
            </a:r>
            <a:r>
              <a:rPr lang="ru-RU" sz="2400" dirty="0">
                <a:solidFill>
                  <a:srgbClr val="FFFF00"/>
                </a:solidFill>
              </a:rPr>
              <a:t>/ Борис </a:t>
            </a:r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smtClean="0">
                <a:solidFill>
                  <a:srgbClr val="FFFF00"/>
                </a:solidFill>
              </a:rPr>
              <a:t>– М. : </a:t>
            </a:r>
            <a:r>
              <a:rPr lang="ru-RU" sz="2400" dirty="0" err="1" smtClean="0">
                <a:solidFill>
                  <a:srgbClr val="FFFF00"/>
                </a:solidFill>
              </a:rPr>
              <a:t>Детгиз</a:t>
            </a:r>
            <a:r>
              <a:rPr lang="ru-RU" sz="2400" dirty="0" smtClean="0">
                <a:solidFill>
                  <a:srgbClr val="FFFF00"/>
                </a:solidFill>
              </a:rPr>
              <a:t>, 1961.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62 </a:t>
            </a:r>
            <a:r>
              <a:rPr lang="ru-RU" sz="2400" dirty="0">
                <a:solidFill>
                  <a:srgbClr val="FFFF00"/>
                </a:solidFill>
              </a:rPr>
              <a:t>с. </a:t>
            </a:r>
          </a:p>
        </p:txBody>
      </p:sp>
      <p:pic>
        <p:nvPicPr>
          <p:cNvPr id="10" name="Рисунок 9" descr="http://selectbook.ru/book/image/PeHrliiJkmtOToI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0636"/>
            <a:ext cx="1885314" cy="2398395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 descr="http://pirmir.ru/upload/medialibrary/izumsky/v_poiskax_doli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60848"/>
            <a:ext cx="1965196" cy="2679562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6588224" y="184482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81186" y="22461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 descr="G:\для буклетов\img71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78207"/>
            <a:ext cx="1885314" cy="260026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194613" y="3462183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Управляющая кнопка: далее 17">
            <a:hlinkClick r:id="rId8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5" y="388620"/>
            <a:ext cx="6158999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, Б. </a:t>
            </a:r>
            <a:r>
              <a:rPr lang="ru-RU" sz="2400" dirty="0" smtClean="0">
                <a:solidFill>
                  <a:srgbClr val="FFFF00"/>
                </a:solidFill>
              </a:rPr>
              <a:t>Град за лукоморьем : исторические повести / Борис </a:t>
            </a:r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издательство, 1972</a:t>
            </a:r>
            <a:r>
              <a:rPr lang="ru-RU" sz="2400" dirty="0">
                <a:solidFill>
                  <a:srgbClr val="FFFF00"/>
                </a:solidFill>
              </a:rPr>
              <a:t>. - </a:t>
            </a:r>
            <a:r>
              <a:rPr lang="ru-RU" sz="2400" dirty="0" smtClean="0">
                <a:solidFill>
                  <a:srgbClr val="FFFF00"/>
                </a:solidFill>
              </a:rPr>
              <a:t>360 </a:t>
            </a:r>
            <a:r>
              <a:rPr lang="ru-RU" sz="2400" dirty="0">
                <a:solidFill>
                  <a:srgbClr val="FFFF00"/>
                </a:solidFill>
              </a:rPr>
              <a:t>с. 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10445" y="2420889"/>
            <a:ext cx="388843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, Б. </a:t>
            </a:r>
            <a:r>
              <a:rPr lang="ru-RU" sz="2400" dirty="0" smtClean="0">
                <a:solidFill>
                  <a:srgbClr val="FFFF00"/>
                </a:solidFill>
              </a:rPr>
              <a:t>Соляной </a:t>
            </a:r>
            <a:r>
              <a:rPr lang="ru-RU" sz="2400" dirty="0" err="1" smtClean="0">
                <a:solidFill>
                  <a:srgbClr val="FFFF00"/>
                </a:solidFill>
              </a:rPr>
              <a:t>щлях</a:t>
            </a:r>
            <a:r>
              <a:rPr lang="ru-RU" sz="2400" dirty="0" smtClean="0">
                <a:solidFill>
                  <a:srgbClr val="FFFF00"/>
                </a:solidFill>
              </a:rPr>
              <a:t> : </a:t>
            </a:r>
            <a:r>
              <a:rPr lang="ru-RU" sz="2400" dirty="0">
                <a:solidFill>
                  <a:srgbClr val="FFFF00"/>
                </a:solidFill>
              </a:rPr>
              <a:t>повесть / Борис </a:t>
            </a:r>
            <a:r>
              <a:rPr lang="ru-RU" sz="2400" dirty="0" err="1" smtClean="0">
                <a:solidFill>
                  <a:srgbClr val="FFFF00"/>
                </a:solidFill>
              </a:rPr>
              <a:t>Изюмский</a:t>
            </a:r>
            <a:r>
              <a:rPr lang="ru-RU" sz="2400" dirty="0" smtClean="0">
                <a:solidFill>
                  <a:srgbClr val="FFFF00"/>
                </a:solidFill>
              </a:rPr>
              <a:t>; рис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smtClean="0">
                <a:solidFill>
                  <a:srgbClr val="FFFF00"/>
                </a:solidFill>
              </a:rPr>
              <a:t>С. </a:t>
            </a:r>
            <a:r>
              <a:rPr lang="ru-RU" sz="2400" dirty="0" err="1" smtClean="0">
                <a:solidFill>
                  <a:srgbClr val="FFFF00"/>
                </a:solidFill>
              </a:rPr>
              <a:t>Монахова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– М</a:t>
            </a:r>
            <a:r>
              <a:rPr lang="ru-RU" sz="2400" dirty="0" smtClean="0">
                <a:solidFill>
                  <a:srgbClr val="FFFF00"/>
                </a:solidFill>
              </a:rPr>
              <a:t>. : </a:t>
            </a:r>
            <a:r>
              <a:rPr lang="ru-RU" sz="2400" dirty="0">
                <a:solidFill>
                  <a:srgbClr val="FFFF00"/>
                </a:solidFill>
              </a:rPr>
              <a:t>Детская литература, </a:t>
            </a:r>
            <a:r>
              <a:rPr lang="ru-RU" sz="2400" dirty="0" smtClean="0">
                <a:solidFill>
                  <a:srgbClr val="FFFF00"/>
                </a:solidFill>
              </a:rPr>
              <a:t>1968.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94 </a:t>
            </a:r>
            <a:r>
              <a:rPr lang="ru-RU" sz="2400" dirty="0">
                <a:solidFill>
                  <a:srgbClr val="FFFF00"/>
                </a:solidFill>
              </a:rPr>
              <a:t>с. : ил. 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4925124"/>
            <a:ext cx="6158999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, Б. </a:t>
            </a:r>
            <a:r>
              <a:rPr lang="ru-RU" sz="2400" dirty="0" smtClean="0">
                <a:solidFill>
                  <a:srgbClr val="FFFF00"/>
                </a:solidFill>
              </a:rPr>
              <a:t>Зелен-камень : исторические </a:t>
            </a:r>
            <a:r>
              <a:rPr lang="ru-RU" sz="2400" dirty="0">
                <a:solidFill>
                  <a:srgbClr val="FFFF00"/>
                </a:solidFill>
              </a:rPr>
              <a:t>повести / Борис </a:t>
            </a:r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. -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издательство, </a:t>
            </a:r>
            <a:r>
              <a:rPr lang="ru-RU" sz="2400" dirty="0">
                <a:solidFill>
                  <a:srgbClr val="FFFF00"/>
                </a:solidFill>
              </a:rPr>
              <a:t>1985. – 479 с. : ил.</a:t>
            </a:r>
          </a:p>
        </p:txBody>
      </p:sp>
      <p:pic>
        <p:nvPicPr>
          <p:cNvPr id="16" name="Рисунок 15" descr="http://fileclub.ws/torrents/images/11442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10" y="3678207"/>
            <a:ext cx="1885315" cy="2592070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194613" y="3462183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G:\для буклетов\img70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390" y="2060847"/>
            <a:ext cx="1766794" cy="252028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6588224" y="184482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7" name="Picture 3" descr="G:\для буклетов\img7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97" y="440636"/>
            <a:ext cx="1980939" cy="251133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81186" y="22461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Управляющая кнопка: далее 18">
            <a:hlinkClick r:id="rId8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21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5" y="388620"/>
            <a:ext cx="6158999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, Б. </a:t>
            </a:r>
            <a:r>
              <a:rPr lang="ru-RU" sz="2400" dirty="0" smtClean="0">
                <a:solidFill>
                  <a:srgbClr val="FFFF00"/>
                </a:solidFill>
              </a:rPr>
              <a:t>Алые погоны : повесть / Борис </a:t>
            </a:r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издательство, 1963. </a:t>
            </a:r>
            <a:r>
              <a:rPr lang="ru-RU" sz="2400" dirty="0">
                <a:solidFill>
                  <a:srgbClr val="FFFF00"/>
                </a:solidFill>
              </a:rPr>
              <a:t>- </a:t>
            </a:r>
            <a:r>
              <a:rPr lang="ru-RU" sz="2400" dirty="0" smtClean="0">
                <a:solidFill>
                  <a:srgbClr val="FFFF00"/>
                </a:solidFill>
              </a:rPr>
              <a:t>518 </a:t>
            </a:r>
            <a:r>
              <a:rPr lang="ru-RU" sz="2400" dirty="0">
                <a:solidFill>
                  <a:srgbClr val="FFFF00"/>
                </a:solidFill>
              </a:rPr>
              <a:t>с. 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10445" y="2420889"/>
            <a:ext cx="388843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, Б. </a:t>
            </a:r>
            <a:r>
              <a:rPr lang="ru-RU" sz="2400" dirty="0" smtClean="0">
                <a:solidFill>
                  <a:srgbClr val="FFFF00"/>
                </a:solidFill>
              </a:rPr>
              <a:t>Призвание / </a:t>
            </a:r>
            <a:r>
              <a:rPr lang="ru-RU" sz="2400" dirty="0">
                <a:solidFill>
                  <a:srgbClr val="FFFF00"/>
                </a:solidFill>
              </a:rPr>
              <a:t>Борис </a:t>
            </a:r>
            <a:r>
              <a:rPr lang="ru-RU" sz="2400" dirty="0" err="1" smtClean="0">
                <a:solidFill>
                  <a:srgbClr val="FFFF00"/>
                </a:solidFill>
              </a:rPr>
              <a:t>Изюмский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–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1965. </a:t>
            </a:r>
            <a:r>
              <a:rPr lang="ru-RU" sz="2400" dirty="0">
                <a:solidFill>
                  <a:srgbClr val="FFFF00"/>
                </a:solidFill>
              </a:rPr>
              <a:t>- </a:t>
            </a:r>
            <a:r>
              <a:rPr lang="ru-RU" sz="2400" dirty="0" smtClean="0">
                <a:solidFill>
                  <a:srgbClr val="FFFF00"/>
                </a:solidFill>
              </a:rPr>
              <a:t>186 </a:t>
            </a:r>
            <a:r>
              <a:rPr lang="ru-RU" sz="2400" dirty="0">
                <a:solidFill>
                  <a:srgbClr val="FFFF00"/>
                </a:solidFill>
              </a:rPr>
              <a:t>с. 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5085184"/>
            <a:ext cx="6158999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, Б. </a:t>
            </a:r>
            <a:r>
              <a:rPr lang="ru-RU" sz="2400" dirty="0" smtClean="0">
                <a:solidFill>
                  <a:srgbClr val="FFFF00"/>
                </a:solidFill>
              </a:rPr>
              <a:t>Подполковник Ковалёв : повесть </a:t>
            </a:r>
            <a:r>
              <a:rPr lang="ru-RU" sz="2400" dirty="0">
                <a:solidFill>
                  <a:srgbClr val="FFFF00"/>
                </a:solidFill>
              </a:rPr>
              <a:t>/ Борис </a:t>
            </a:r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. -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издательство, 1975</a:t>
            </a:r>
            <a:r>
              <a:rPr lang="ru-RU" sz="2400" dirty="0">
                <a:solidFill>
                  <a:srgbClr val="FFFF00"/>
                </a:solidFill>
              </a:rPr>
              <a:t>. – </a:t>
            </a:r>
            <a:r>
              <a:rPr lang="ru-RU" sz="2400" dirty="0" smtClean="0">
                <a:solidFill>
                  <a:srgbClr val="FFFF00"/>
                </a:solidFill>
              </a:rPr>
              <a:t>256 </a:t>
            </a:r>
            <a:r>
              <a:rPr lang="ru-RU" sz="2400" dirty="0">
                <a:solidFill>
                  <a:srgbClr val="FFFF00"/>
                </a:solidFill>
              </a:rPr>
              <a:t>с. </a:t>
            </a:r>
          </a:p>
        </p:txBody>
      </p:sp>
      <p:pic>
        <p:nvPicPr>
          <p:cNvPr id="5122" name="Picture 2" descr="G:\для буклетов\img7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45" y="3754030"/>
            <a:ext cx="1659260" cy="249932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для буклетов\img70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73" y="1855580"/>
            <a:ext cx="1813372" cy="271785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для буклетов\img70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6" y="665689"/>
            <a:ext cx="1617539" cy="244521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240502" y="42407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60321" y="353800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804248" y="167227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Управляющая кнопка: далее 17">
            <a:hlinkClick r:id="rId8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6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5" y="388620"/>
            <a:ext cx="6158999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, Б. </a:t>
            </a:r>
            <a:r>
              <a:rPr lang="ru-RU" sz="2400" dirty="0" smtClean="0">
                <a:solidFill>
                  <a:srgbClr val="FFFF00"/>
                </a:solidFill>
              </a:rPr>
              <a:t>Нина Грибоедова : повесть / Борис </a:t>
            </a:r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издательство, 1970. </a:t>
            </a:r>
            <a:r>
              <a:rPr lang="ru-RU" sz="2400" dirty="0">
                <a:solidFill>
                  <a:srgbClr val="FFFF00"/>
                </a:solidFill>
              </a:rPr>
              <a:t>- </a:t>
            </a:r>
            <a:r>
              <a:rPr lang="ru-RU" sz="2400" dirty="0" smtClean="0">
                <a:solidFill>
                  <a:srgbClr val="FFFF00"/>
                </a:solidFill>
              </a:rPr>
              <a:t>222 </a:t>
            </a:r>
            <a:r>
              <a:rPr lang="ru-RU" sz="2400" dirty="0">
                <a:solidFill>
                  <a:srgbClr val="FFFF00"/>
                </a:solidFill>
              </a:rPr>
              <a:t>с. 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23644" y="2069613"/>
            <a:ext cx="388843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, Б. </a:t>
            </a:r>
            <a:r>
              <a:rPr lang="ru-RU" sz="2400" dirty="0" err="1" smtClean="0">
                <a:solidFill>
                  <a:srgbClr val="FFFF00"/>
                </a:solidFill>
              </a:rPr>
              <a:t>Плевенские</a:t>
            </a:r>
            <a:r>
              <a:rPr lang="ru-RU" sz="2400" dirty="0" smtClean="0">
                <a:solidFill>
                  <a:srgbClr val="FFFF00"/>
                </a:solidFill>
              </a:rPr>
              <a:t> редуты : роман / </a:t>
            </a:r>
            <a:r>
              <a:rPr lang="ru-RU" sz="2400" dirty="0">
                <a:solidFill>
                  <a:srgbClr val="FFFF00"/>
                </a:solidFill>
              </a:rPr>
              <a:t>Борис </a:t>
            </a:r>
            <a:r>
              <a:rPr lang="ru-RU" sz="2400" dirty="0" err="1" smtClean="0">
                <a:solidFill>
                  <a:srgbClr val="FFFF00"/>
                </a:solidFill>
              </a:rPr>
              <a:t>Изюмский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–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1976. </a:t>
            </a:r>
            <a:r>
              <a:rPr lang="ru-RU" sz="2400" dirty="0">
                <a:solidFill>
                  <a:srgbClr val="FFFF00"/>
                </a:solidFill>
              </a:rPr>
              <a:t>- </a:t>
            </a:r>
            <a:r>
              <a:rPr lang="ru-RU" sz="2400" dirty="0" smtClean="0">
                <a:solidFill>
                  <a:srgbClr val="FFFF00"/>
                </a:solidFill>
              </a:rPr>
              <a:t>286 </a:t>
            </a:r>
            <a:r>
              <a:rPr lang="ru-RU" sz="2400" dirty="0">
                <a:solidFill>
                  <a:srgbClr val="FFFF00"/>
                </a:solidFill>
              </a:rPr>
              <a:t>с. 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4389135"/>
            <a:ext cx="6158999" cy="1864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Изюмский</a:t>
            </a:r>
            <a:r>
              <a:rPr lang="ru-RU" sz="2400" dirty="0">
                <a:solidFill>
                  <a:srgbClr val="FFFF00"/>
                </a:solidFill>
              </a:rPr>
              <a:t>, Б. </a:t>
            </a:r>
            <a:r>
              <a:rPr lang="ru-RU" sz="2400" dirty="0" smtClean="0">
                <a:solidFill>
                  <a:srgbClr val="FFFF00"/>
                </a:solidFill>
              </a:rPr>
              <a:t>Спутник мой незримый : повесть о Нине Грибоедовой / </a:t>
            </a:r>
            <a:r>
              <a:rPr lang="ru-RU" sz="2400" dirty="0">
                <a:solidFill>
                  <a:srgbClr val="FFFF00"/>
                </a:solidFill>
              </a:rPr>
              <a:t>Борис </a:t>
            </a:r>
            <a:r>
              <a:rPr lang="ru-RU" sz="2400" dirty="0" err="1" smtClean="0">
                <a:solidFill>
                  <a:srgbClr val="FFFF00"/>
                </a:solidFill>
              </a:rPr>
              <a:t>Изюмский</a:t>
            </a:r>
            <a:r>
              <a:rPr lang="ru-RU" sz="2400" dirty="0" smtClean="0">
                <a:solidFill>
                  <a:srgbClr val="FFFF00"/>
                </a:solidFill>
              </a:rPr>
              <a:t>; </a:t>
            </a:r>
            <a:r>
              <a:rPr lang="ru-RU" sz="2400" dirty="0" err="1" smtClean="0">
                <a:solidFill>
                  <a:srgbClr val="FFFF00"/>
                </a:solidFill>
              </a:rPr>
              <a:t>оформ</a:t>
            </a:r>
            <a:r>
              <a:rPr lang="ru-RU" sz="2400" dirty="0" smtClean="0">
                <a:solidFill>
                  <a:srgbClr val="FFFF00"/>
                </a:solidFill>
              </a:rPr>
              <a:t>. А. И. Хлебникова. </a:t>
            </a:r>
            <a:r>
              <a:rPr lang="ru-RU" sz="2400" dirty="0">
                <a:solidFill>
                  <a:srgbClr val="FFFF00"/>
                </a:solidFill>
              </a:rPr>
              <a:t>-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издательство, 1981.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150 </a:t>
            </a:r>
            <a:r>
              <a:rPr lang="ru-RU" sz="2400" dirty="0">
                <a:solidFill>
                  <a:srgbClr val="FFFF00"/>
                </a:solidFill>
              </a:rPr>
              <a:t>с. </a:t>
            </a:r>
          </a:p>
        </p:txBody>
      </p:sp>
      <p:pic>
        <p:nvPicPr>
          <p:cNvPr id="4098" name="Picture 2" descr="G:\для буклетов\img7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00808"/>
            <a:ext cx="1800200" cy="247473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6588224" y="148478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099" name="Picture 3" descr="G:\для буклетов\img70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8" y="3644291"/>
            <a:ext cx="1802205" cy="247749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для буклетов\img703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6" y="440636"/>
            <a:ext cx="1663290" cy="249754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308044" y="22461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48594" y="3428267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Управляющая кнопка: назад 15">
            <a:hlinkClick r:id="rId8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Вениамин Ефимович </a:t>
            </a:r>
            <a:r>
              <a:rPr lang="ru-RU" sz="4000" dirty="0" smtClean="0">
                <a:solidFill>
                  <a:srgbClr val="FFFF00"/>
                </a:solidFill>
              </a:rPr>
              <a:t>КИСИЛЕВСКИЙ 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пяти лет он начал писать стихи и отдавал поэзии все свободное время и поля тетрадок. Слава обрушилась на него внезапно, когда стихи 11-летнего школьника опубликовала «Пионерская правда». Львовский двор, где жили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Кисилевские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изумлялся, одноклассники завидовали, а мама плакала от счастья.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Много лет он совмещал писательский труд с работой врача. Может поэтому герои его книг – медики. Сам Вениамин Ефимович говорит об этом так: «Я действительно не могу писать о колхозе, заводе, потому что плохо понимаю, как там организован труд… Но сюжет – отнюдь не о медицине, а об общечеловеческих отношениях».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Рисунок 8" descr="&amp;Vcy;&amp;iecy;&amp;ncy;&amp;icy;&amp;acy;&amp;mcy;&amp;icy;&amp;ncy; &amp;IEcy;&amp;fcy;&amp;icy;&amp;mcy;&amp;ocy;&amp;vcy;&amp;icy;&amp;chcy; &amp;Kcy;&amp;icy;&amp;scy;&amp;icy;&amp;lcy;&amp;iecy;&amp;vcy;&amp;scy;&amp;kcy;&amp;icy;&amp;j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24" y="1556792"/>
            <a:ext cx="2304256" cy="2736304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37" y="4149081"/>
            <a:ext cx="50243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5" y="388620"/>
            <a:ext cx="6158999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Кисилевский</a:t>
            </a:r>
            <a:r>
              <a:rPr lang="ru-RU" sz="2400" dirty="0">
                <a:solidFill>
                  <a:srgbClr val="FFFF00"/>
                </a:solidFill>
              </a:rPr>
              <a:t>, В. Седьмой канал / Вениамин </a:t>
            </a:r>
            <a:r>
              <a:rPr lang="ru-RU" sz="2400" dirty="0" err="1">
                <a:solidFill>
                  <a:srgbClr val="FFFF00"/>
                </a:solidFill>
              </a:rPr>
              <a:t>Кисилевский</a:t>
            </a:r>
            <a:r>
              <a:rPr lang="ru-RU" sz="2400" dirty="0">
                <a:solidFill>
                  <a:srgbClr val="FFFF00"/>
                </a:solidFill>
              </a:rPr>
              <a:t>. – Ростов н/Д, 1984. – 142 с. : ил.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10445" y="2420889"/>
            <a:ext cx="388843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Кисилевский</a:t>
            </a:r>
            <a:r>
              <a:rPr lang="ru-RU" sz="2400" dirty="0">
                <a:solidFill>
                  <a:srgbClr val="FFFF00"/>
                </a:solidFill>
              </a:rPr>
              <a:t>, В. Ксюша и два Лёши / Вениамин </a:t>
            </a:r>
            <a:r>
              <a:rPr lang="ru-RU" sz="2400" dirty="0" err="1">
                <a:solidFill>
                  <a:srgbClr val="FFFF00"/>
                </a:solidFill>
              </a:rPr>
              <a:t>Кисилевский</a:t>
            </a:r>
            <a:r>
              <a:rPr lang="ru-RU" sz="2400" dirty="0">
                <a:solidFill>
                  <a:srgbClr val="FFFF00"/>
                </a:solidFill>
              </a:rPr>
              <a:t>. – Ростов н/Д, 2003. – 160 с. : ил. 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5085184"/>
            <a:ext cx="6158999" cy="1168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Кисилевский</a:t>
            </a:r>
            <a:r>
              <a:rPr lang="ru-RU" sz="2400" dirty="0">
                <a:solidFill>
                  <a:srgbClr val="FFFF00"/>
                </a:solidFill>
              </a:rPr>
              <a:t>, В. Котята / Вениамин </a:t>
            </a:r>
            <a:r>
              <a:rPr lang="ru-RU" sz="2400" dirty="0" err="1">
                <a:solidFill>
                  <a:srgbClr val="FFFF00"/>
                </a:solidFill>
              </a:rPr>
              <a:t>Кисилевский</a:t>
            </a:r>
            <a:r>
              <a:rPr lang="ru-RU" sz="2400" dirty="0">
                <a:solidFill>
                  <a:srgbClr val="FFFF00"/>
                </a:solidFill>
              </a:rPr>
              <a:t>. – Ростов н/Д, 1988. – 172 с. : ил.</a:t>
            </a:r>
          </a:p>
        </p:txBody>
      </p:sp>
      <p:pic>
        <p:nvPicPr>
          <p:cNvPr id="12" name="Рисунок 11" descr=" &amp;Vcy;&amp;iecy;&amp;ncy;&amp;icy;&amp;acy;&amp;mcy;&amp;icy;&amp;ncy; &amp;IEcy;&amp;fcy;&amp;icy;&amp;mcy;&amp;ocy;&amp;vcy;&amp;icy;&amp;chcy; &amp;Kcy;&amp;icy;&amp;scy;&amp;icy;&amp;lcy;&amp;iecy;&amp;vcy;&amp;scy;&amp;kcy;&amp;icy;&amp;jcy;. &amp;Pcy;&amp;ocy;&amp;vcy;&amp;iecy;&amp;scy;&amp;tcy;&amp;softcy; &amp;Scy;&amp;iecy;&amp;dcy;&amp;softcy;&amp;mcy;&amp;ocy;&amp;jcy; &amp;kcy;&amp;acy;&amp;ncy;&amp;acy;&amp;lcy; 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1872208" cy="2448272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 descr=" &amp;Vcy;&amp;iecy;&amp;ncy;&amp;icy;&amp;acy;&amp;mcy;&amp;icy;&amp;ncy; &amp;IEcy;&amp;fcy;&amp;icy;&amp;mcy;&amp;ocy;&amp;vcy;&amp;icy;&amp;chcy; &amp;Kcy;&amp;icy;&amp;scy;&amp;icy;&amp;lcy;&amp;iecy;&amp;vcy;&amp;scy;&amp;kcy;&amp;icy;&amp;jcy;. &amp;Pcy;&amp;ocy;&amp;vcy;&amp;iecy;&amp;scy;&amp;tcy;&amp;softcy; &amp;Kcy;&amp;ocy;&amp;tcy;&amp;yacy;&amp;tcy;&amp;acy; ">
            <a:hlinkClick r:id="rId5"/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5" y="3656523"/>
            <a:ext cx="1846179" cy="245764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Рисунок 16" descr=" &amp;Vcy;&amp;iecy;&amp;ncy;&amp;icy;&amp;acy;&amp;mcy;&amp;icy;&amp;ncy; &amp;IEcy;&amp;fcy;&amp;icy;&amp;mcy;&amp;ocy;&amp;vcy;&amp;icy;&amp;chcy; &amp;Kcy;&amp;icy;&amp;scy;&amp;icy;&amp;lcy;&amp;iecy;&amp;vcy;&amp;scy;&amp;kcy;&amp;icy;&amp;jcy;. &amp;Pcy;&amp;ocy;&amp;vcy;&amp;iecy;&amp;scy;&amp;tcy;&amp;softcy; &amp;Kcy;&amp;scy;&amp;yucy;&amp;shcy;&amp;acy; &amp;icy; &amp;dcy;&amp;vcy;&amp;acy; &amp;Lcy;&amp;iecy;&amp;shcy;&amp;icy; ">
            <a:hlinkClick r:id="rId8"/>
          </p:cNvPr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4" t="4817" r="4682" b="7331"/>
          <a:stretch/>
        </p:blipFill>
        <p:spPr bwMode="auto">
          <a:xfrm>
            <a:off x="6876256" y="1810158"/>
            <a:ext cx="1893188" cy="2662098"/>
          </a:xfrm>
          <a:prstGeom prst="rect">
            <a:avLst/>
          </a:prstGeom>
          <a:ln w="9525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Овал 9"/>
          <p:cNvSpPr/>
          <p:nvPr/>
        </p:nvSpPr>
        <p:spPr>
          <a:xfrm>
            <a:off x="205541" y="268607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660232" y="159413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05541" y="3440499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82" y="2748425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92" y="4388104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82" y="595584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правляющая кнопка: далее 20">
            <a:hlinkClick r:id="rId1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37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5" y="388620"/>
            <a:ext cx="6158999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Кисилевский</a:t>
            </a:r>
            <a:r>
              <a:rPr lang="ru-RU" sz="2400" dirty="0">
                <a:solidFill>
                  <a:srgbClr val="FFFF00"/>
                </a:solidFill>
              </a:rPr>
              <a:t>, В. Перестройка / Вениамин </a:t>
            </a:r>
            <a:r>
              <a:rPr lang="ru-RU" sz="2400" dirty="0" err="1">
                <a:solidFill>
                  <a:srgbClr val="FFFF00"/>
                </a:solidFill>
              </a:rPr>
              <a:t>Кисилевский</a:t>
            </a:r>
            <a:r>
              <a:rPr lang="ru-RU" sz="2400" dirty="0">
                <a:solidFill>
                  <a:srgbClr val="FFFF00"/>
                </a:solidFill>
              </a:rPr>
              <a:t>. – Ростов н/Д, 2007. – 204 с. : ил.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10445" y="2420889"/>
            <a:ext cx="388843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Кисилевский</a:t>
            </a:r>
            <a:r>
              <a:rPr lang="ru-RU" sz="2400" dirty="0">
                <a:solidFill>
                  <a:srgbClr val="FFFF00"/>
                </a:solidFill>
              </a:rPr>
              <a:t>, В. Чу-</a:t>
            </a:r>
            <a:r>
              <a:rPr lang="ru-RU" sz="2400" dirty="0" err="1">
                <a:solidFill>
                  <a:srgbClr val="FFFF00"/>
                </a:solidFill>
              </a:rPr>
              <a:t>ди</a:t>
            </a:r>
            <a:r>
              <a:rPr lang="ru-RU" sz="2400" dirty="0">
                <a:solidFill>
                  <a:srgbClr val="FFFF00"/>
                </a:solidFill>
              </a:rPr>
              <a:t>-</a:t>
            </a:r>
            <a:r>
              <a:rPr lang="ru-RU" sz="2400" dirty="0" err="1">
                <a:solidFill>
                  <a:srgbClr val="FFFF00"/>
                </a:solidFill>
              </a:rPr>
              <a:t>ки</a:t>
            </a:r>
            <a:r>
              <a:rPr lang="ru-RU" sz="2400" dirty="0">
                <a:solidFill>
                  <a:srgbClr val="FFFF00"/>
                </a:solidFill>
              </a:rPr>
              <a:t> / Вениамин </a:t>
            </a:r>
            <a:r>
              <a:rPr lang="ru-RU" sz="2400" dirty="0" err="1">
                <a:solidFill>
                  <a:srgbClr val="FFFF00"/>
                </a:solidFill>
              </a:rPr>
              <a:t>Кисилевский</a:t>
            </a:r>
            <a:r>
              <a:rPr lang="ru-RU" sz="2400" dirty="0">
                <a:solidFill>
                  <a:srgbClr val="FFFF00"/>
                </a:solidFill>
              </a:rPr>
              <a:t>. – Ростов н/Д, 1986. – 158 с. : ил.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5085184"/>
            <a:ext cx="6158999" cy="1168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Кисилевский</a:t>
            </a:r>
            <a:r>
              <a:rPr lang="ru-RU" sz="2400" dirty="0">
                <a:solidFill>
                  <a:srgbClr val="FFFF00"/>
                </a:solidFill>
              </a:rPr>
              <a:t>, В. Настя </a:t>
            </a:r>
            <a:r>
              <a:rPr lang="ru-RU" sz="2400" dirty="0" err="1">
                <a:solidFill>
                  <a:srgbClr val="FFFF00"/>
                </a:solidFill>
              </a:rPr>
              <a:t>Колобкова</a:t>
            </a:r>
            <a:r>
              <a:rPr lang="ru-RU" sz="2400" dirty="0">
                <a:solidFill>
                  <a:srgbClr val="FFFF00"/>
                </a:solidFill>
              </a:rPr>
              <a:t> / Вениамин </a:t>
            </a:r>
            <a:r>
              <a:rPr lang="ru-RU" sz="2400" dirty="0" err="1">
                <a:solidFill>
                  <a:srgbClr val="FFFF00"/>
                </a:solidFill>
              </a:rPr>
              <a:t>Кисилевский</a:t>
            </a:r>
            <a:r>
              <a:rPr lang="ru-RU" sz="2400" dirty="0">
                <a:solidFill>
                  <a:srgbClr val="FFFF00"/>
                </a:solidFill>
              </a:rPr>
              <a:t>. – Ростов н/Д, 2008. </a:t>
            </a:r>
          </a:p>
        </p:txBody>
      </p:sp>
      <p:pic>
        <p:nvPicPr>
          <p:cNvPr id="10" name="Рисунок 9" descr=" &amp;Vcy;&amp;iecy;&amp;ncy;&amp;icy;&amp;acy;&amp;mcy;&amp;icy;&amp;ncy; &amp;IEcy;&amp;fcy;&amp;icy;&amp;mcy;&amp;ocy;&amp;vcy;&amp;icy;&amp;chcy; &amp;Kcy;&amp;icy;&amp;scy;&amp;icy;&amp;lcy;&amp;iecy;&amp;vcy;&amp;scy;&amp;kcy;&amp;icy;&amp;jcy;. &amp;Pcy;&amp;ocy;&amp;vcy;&amp;iecy;&amp;scy;&amp;tcy;&amp;softcy; &amp;CHcy;&amp;ucy;-&amp;dcy;&amp;icy;-&amp;kcy;&amp;icy; 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72805"/>
            <a:ext cx="1983477" cy="2664307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 descr=" &amp;Vcy;&amp;iecy;&amp;ncy;&amp;icy;&amp;acy;&amp;mcy;&amp;icy;&amp;ncy; &amp;IEcy;&amp;fcy;&amp;icy;&amp;mcy;&amp;ocy;&amp;vcy;&amp;icy;&amp;chcy; &amp;Kcy;&amp;icy;&amp;scy;&amp;icy;&amp;lcy;&amp;iecy;&amp;vcy;&amp;scy;&amp;kcy;&amp;icy;&amp;jcy;. &amp;Pcy;&amp;ocy;&amp;vcy;&amp;iecy;&amp;scy;&amp;tcy;&amp;softcy; &amp;Pcy;&amp;iecy;&amp;rcy;&amp;iecy;&amp;scy;&amp;tcy;&amp;rcy;&amp;ocy;&amp;jcy;&amp;kcy;&amp;acy; ">
            <a:hlinkClick r:id="rId5"/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7672"/>
            <a:ext cx="1872208" cy="267728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Рисунок 15" descr=" &amp;Vcy;&amp;iecy;&amp;ncy;&amp;icy;&amp;acy;&amp;mcy;&amp;icy;&amp;ncy; &amp;IEcy;&amp;fcy;&amp;icy;&amp;mcy;&amp;ocy;&amp;vcy;&amp;icy;&amp;chcy; &amp;Kcy;&amp;icy;&amp;scy;&amp;icy;&amp;lcy;&amp;iecy;&amp;vcy;&amp;scy;&amp;kcy;&amp;icy;&amp;jcy;. &amp;Pcy;&amp;ocy;&amp;vcy;&amp;iecy;&amp;scy;&amp;tcy;&amp;softcy; &amp;Ncy;&amp;acy;&amp;scy;&amp;tcy;&amp;yacy; &amp;Kcy;&amp;ocy;&amp;lcy;&amp;ocy;&amp;bcy;&amp;kcy;&amp;ocy;&amp;vcy;&amp;acy; ">
            <a:hlinkClick r:id="rId8"/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86069"/>
            <a:ext cx="1872208" cy="2567287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6498877" y="1556781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82" y="2985620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112" y="4221088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82" y="610462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назад 18">
            <a:hlinkClick r:id="rId13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3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Алексей Абрамович КОРКИЩЕНКО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02179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Говорят, что писатель начинается с удивления. Видимо, это действительно так. Разве не удивителен степной тюльпан? Когда он успел расцвести? Откуда взял эти яркие краски? Почему течет-течет и не иссякает речка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Кагальник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Кто научил только что родившегося жеребенка находить свою мать…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Может быть, писатель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начался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именно тогда, в детстве. А может быть чуточку позже, когда и он сам и жеребенок повзрослели. Когда впервые запряг мальчишка друга своих детских игр в борону, и к вечеру, устав ходить по мягкой вязкой пахоте, обессиленный, прислонился к потному лошадиному боку. Тогда и он сам и лошадь были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друзьями…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50" name="Рисунок 71" descr="Алексей Абрамович Коркищенк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t="4139" r="5379" b="4744"/>
          <a:stretch/>
        </p:blipFill>
        <p:spPr bwMode="auto">
          <a:xfrm>
            <a:off x="476233" y="1556792"/>
            <a:ext cx="2153266" cy="3008671"/>
          </a:xfrm>
          <a:prstGeom prst="rect">
            <a:avLst/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9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06" y="4437112"/>
            <a:ext cx="50243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9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err="1">
                <a:solidFill>
                  <a:srgbClr val="FFFF00"/>
                </a:solidFill>
              </a:rPr>
              <a:t>Петроний</a:t>
            </a:r>
            <a:r>
              <a:rPr lang="ru-RU" sz="4000" dirty="0">
                <a:solidFill>
                  <a:srgbClr val="FFFF00"/>
                </a:solidFill>
              </a:rPr>
              <a:t> Гай </a:t>
            </a:r>
            <a:r>
              <a:rPr lang="ru-RU" sz="4000" dirty="0" smtClean="0">
                <a:solidFill>
                  <a:srgbClr val="FFFF00"/>
                </a:solidFill>
              </a:rPr>
              <a:t>АМАТУНИ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6952" y="1348104"/>
            <a:ext cx="5976664" cy="3521055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 был лётчиком. По призванию, по мастерству, по неуёмному темпераменту, для которого были тесны земные облётанные трассы. И лётчик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Петроний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Гай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Аматуни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поднялся выше всех авиационных и космических рекордов, поднялся выше земной действительности - стал писателем-фантастом. </a:t>
            </a:r>
            <a:endParaRPr lang="ru-RU" sz="2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книги – детские и взрослые, весёлые и серьёзные, фантастические и реалистичные – неизменно наполнены добром, стремлением к знаниям, справедливостью, любовью к человеку.</a:t>
            </a:r>
            <a:endParaRPr lang="ru-RU" sz="2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Picture 6" descr="amatuni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304256" cy="3161015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8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89" y="4581128"/>
            <a:ext cx="411591" cy="6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rId7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зад 9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8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10445" y="388620"/>
            <a:ext cx="6158999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Коркищенко</a:t>
            </a:r>
            <a:r>
              <a:rPr lang="ru-RU" sz="2400" dirty="0">
                <a:solidFill>
                  <a:srgbClr val="FFFF00"/>
                </a:solidFill>
              </a:rPr>
              <a:t>, А. Старая лошадь </a:t>
            </a:r>
            <a:r>
              <a:rPr lang="ru-RU" sz="2400" dirty="0" smtClean="0">
                <a:solidFill>
                  <a:srgbClr val="FFFF00"/>
                </a:solidFill>
              </a:rPr>
              <a:t>Зина : повесть / Алексей </a:t>
            </a:r>
            <a:r>
              <a:rPr lang="ru-RU" sz="2400" dirty="0" err="1" smtClean="0">
                <a:solidFill>
                  <a:srgbClr val="FFFF00"/>
                </a:solidFill>
              </a:rPr>
              <a:t>Коркищенко</a:t>
            </a:r>
            <a:r>
              <a:rPr lang="ru-RU" sz="2400" dirty="0" smtClean="0">
                <a:solidFill>
                  <a:srgbClr val="FFFF00"/>
                </a:solidFill>
              </a:rPr>
              <a:t>; худож. Э. Д. </a:t>
            </a:r>
            <a:r>
              <a:rPr lang="ru-RU" sz="2400" dirty="0" err="1" smtClean="0">
                <a:solidFill>
                  <a:srgbClr val="FFFF00"/>
                </a:solidFill>
              </a:rPr>
              <a:t>Бобрешов</a:t>
            </a:r>
            <a:r>
              <a:rPr lang="ru-RU" sz="2400" dirty="0" smtClean="0">
                <a:solidFill>
                  <a:srgbClr val="FFFF00"/>
                </a:solidFill>
              </a:rPr>
              <a:t>. – Ростов н/Д : Книжное издательство, 1988. – 112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10445" y="2420889"/>
            <a:ext cx="388843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 smtClean="0">
                <a:solidFill>
                  <a:srgbClr val="FFFF00"/>
                </a:solidFill>
              </a:rPr>
              <a:t>Коркищенко</a:t>
            </a:r>
            <a:r>
              <a:rPr lang="ru-RU" sz="2400" dirty="0" smtClean="0">
                <a:solidFill>
                  <a:srgbClr val="FFFF00"/>
                </a:solidFill>
              </a:rPr>
              <a:t>, А. Сказания о лошадях и людях : сборник повестей, рассказов </a:t>
            </a:r>
            <a:r>
              <a:rPr lang="ru-RU" sz="2400" dirty="0">
                <a:solidFill>
                  <a:srgbClr val="FFFF00"/>
                </a:solidFill>
              </a:rPr>
              <a:t>/ Алексей </a:t>
            </a:r>
            <a:r>
              <a:rPr lang="ru-RU" sz="2400" dirty="0" err="1">
                <a:solidFill>
                  <a:srgbClr val="FFFF00"/>
                </a:solidFill>
              </a:rPr>
              <a:t>Коркищенко</a:t>
            </a:r>
            <a:r>
              <a:rPr lang="ru-RU" sz="2400" dirty="0">
                <a:solidFill>
                  <a:srgbClr val="FFFF00"/>
                </a:solidFill>
              </a:rPr>
              <a:t>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</a:t>
            </a:r>
            <a:r>
              <a:rPr lang="ru-RU" sz="2400" dirty="0" err="1" smtClean="0">
                <a:solidFill>
                  <a:srgbClr val="FFFF00"/>
                </a:solidFill>
              </a:rPr>
              <a:t>ВиВ</a:t>
            </a:r>
            <a:r>
              <a:rPr lang="ru-RU" sz="2400" dirty="0" smtClean="0">
                <a:solidFill>
                  <a:srgbClr val="FFFF00"/>
                </a:solidFill>
              </a:rPr>
              <a:t>, 2007.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442 с.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5085184"/>
            <a:ext cx="6158999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Коркищенко</a:t>
            </a:r>
            <a:r>
              <a:rPr lang="ru-RU" sz="2400" dirty="0">
                <a:solidFill>
                  <a:srgbClr val="FFFF00"/>
                </a:solidFill>
              </a:rPr>
              <a:t>, А. </a:t>
            </a:r>
            <a:r>
              <a:rPr lang="ru-RU" sz="2400" dirty="0" smtClean="0">
                <a:solidFill>
                  <a:srgbClr val="FFFF00"/>
                </a:solidFill>
              </a:rPr>
              <a:t>День лошади : повести и рассказы </a:t>
            </a:r>
            <a:r>
              <a:rPr lang="ru-RU" sz="2400" dirty="0">
                <a:solidFill>
                  <a:srgbClr val="FFFF00"/>
                </a:solidFill>
              </a:rPr>
              <a:t>/ Алексей </a:t>
            </a:r>
            <a:r>
              <a:rPr lang="ru-RU" sz="2400" dirty="0" err="1">
                <a:solidFill>
                  <a:srgbClr val="FFFF00"/>
                </a:solidFill>
              </a:rPr>
              <a:t>Коркищенко</a:t>
            </a:r>
            <a:r>
              <a:rPr lang="ru-RU" sz="2400" dirty="0">
                <a:solidFill>
                  <a:srgbClr val="FFFF00"/>
                </a:solidFill>
              </a:rPr>
              <a:t>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н/Д, 1986.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2" name="Рисунок 11" descr="F:\81.png">
            <a:hlinkClick r:id="rId2"/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98" t="28990" r="1937" b="2280"/>
          <a:stretch/>
        </p:blipFill>
        <p:spPr bwMode="auto">
          <a:xfrm>
            <a:off x="395536" y="536085"/>
            <a:ext cx="1872208" cy="2449535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 descr="G:\для буклетов\cover.pnцg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09" y="2047081"/>
            <a:ext cx="1844135" cy="253404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для буклетов\covяer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00" y="3787856"/>
            <a:ext cx="1879144" cy="270366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6709285" y="1831057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79512" y="3492725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79512" y="320061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82" y="2954845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518" y="4474578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53" y="6170628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далее 18">
            <a:hlinkClick r:id="rId1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7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89677" y="285741"/>
            <a:ext cx="6158999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Коркищенко</a:t>
            </a:r>
            <a:r>
              <a:rPr lang="ru-RU" sz="2400" dirty="0">
                <a:solidFill>
                  <a:srgbClr val="FFFF00"/>
                </a:solidFill>
              </a:rPr>
              <a:t>, А. </a:t>
            </a:r>
            <a:r>
              <a:rPr lang="ru-RU" sz="2400" dirty="0" smtClean="0">
                <a:solidFill>
                  <a:srgbClr val="FFFF00"/>
                </a:solidFill>
              </a:rPr>
              <a:t>Твой светлый дом : повесть / Алексей </a:t>
            </a:r>
            <a:r>
              <a:rPr lang="ru-RU" sz="2400" dirty="0" err="1" smtClean="0">
                <a:solidFill>
                  <a:srgbClr val="FFFF00"/>
                </a:solidFill>
              </a:rPr>
              <a:t>Коркищенко</a:t>
            </a:r>
            <a:r>
              <a:rPr lang="ru-RU" sz="2400" dirty="0" smtClean="0">
                <a:solidFill>
                  <a:srgbClr val="FFFF00"/>
                </a:solidFill>
              </a:rPr>
              <a:t>; худож. В. И. Негода. – Ростов н/Д : Книжное издательство, 1980. – 110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11322" y="1935108"/>
            <a:ext cx="388843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 smtClean="0">
                <a:solidFill>
                  <a:srgbClr val="FFFF00"/>
                </a:solidFill>
              </a:rPr>
              <a:t>Коркищенко</a:t>
            </a:r>
            <a:r>
              <a:rPr lang="ru-RU" sz="2400" dirty="0" smtClean="0">
                <a:solidFill>
                  <a:srgbClr val="FFFF00"/>
                </a:solidFill>
              </a:rPr>
              <a:t>, А. За желтым ериком : рассказы / </a:t>
            </a:r>
            <a:r>
              <a:rPr lang="ru-RU" sz="2400" dirty="0">
                <a:solidFill>
                  <a:srgbClr val="FFFF00"/>
                </a:solidFill>
              </a:rPr>
              <a:t>Алексей </a:t>
            </a:r>
            <a:r>
              <a:rPr lang="ru-RU" sz="2400" dirty="0" err="1">
                <a:solidFill>
                  <a:srgbClr val="FFFF00"/>
                </a:solidFill>
              </a:rPr>
              <a:t>Коркищенко</a:t>
            </a:r>
            <a:r>
              <a:rPr lang="ru-RU" sz="2400" dirty="0">
                <a:solidFill>
                  <a:srgbClr val="FFFF00"/>
                </a:solidFill>
              </a:rPr>
              <a:t>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издательство, 1962.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333303" y="4254630"/>
            <a:ext cx="6631185" cy="23427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Коркищенко</a:t>
            </a:r>
            <a:r>
              <a:rPr lang="ru-RU" sz="2400" dirty="0">
                <a:solidFill>
                  <a:srgbClr val="FFFF00"/>
                </a:solidFill>
              </a:rPr>
              <a:t>, А. Полосатые </a:t>
            </a:r>
            <a:r>
              <a:rPr lang="ru-RU" sz="2400" dirty="0" smtClean="0">
                <a:solidFill>
                  <a:srgbClr val="FFFF00"/>
                </a:solidFill>
              </a:rPr>
              <a:t>чудаки : повесть о </a:t>
            </a:r>
            <a:r>
              <a:rPr lang="ru-RU" sz="2400" dirty="0">
                <a:solidFill>
                  <a:srgbClr val="FFFF00"/>
                </a:solidFill>
              </a:rPr>
              <a:t>сынах земли Яше, Грише, Вене, дочери земли </a:t>
            </a:r>
            <a:r>
              <a:rPr lang="ru-RU" sz="2400" dirty="0" err="1">
                <a:solidFill>
                  <a:srgbClr val="FFFF00"/>
                </a:solidFill>
              </a:rPr>
              <a:t>Нюрке</a:t>
            </a:r>
            <a:r>
              <a:rPr lang="ru-RU" sz="2400" dirty="0">
                <a:solidFill>
                  <a:srgbClr val="FFFF00"/>
                </a:solidFill>
              </a:rPr>
              <a:t>, космическом путешественнике – с приложением вахтенного журнала </a:t>
            </a:r>
            <a:r>
              <a:rPr lang="ru-RU" sz="2400" dirty="0" smtClean="0">
                <a:solidFill>
                  <a:srgbClr val="FFFF00"/>
                </a:solidFill>
              </a:rPr>
              <a:t>«Звездной Каравеллы» </a:t>
            </a:r>
            <a:r>
              <a:rPr lang="ru-RU" sz="2400" dirty="0">
                <a:solidFill>
                  <a:srgbClr val="FFFF00"/>
                </a:solidFill>
              </a:rPr>
              <a:t>и карты, составленной открывателями земных тайн </a:t>
            </a:r>
            <a:r>
              <a:rPr lang="ru-RU" sz="2400" dirty="0" smtClean="0">
                <a:solidFill>
                  <a:srgbClr val="FFFF00"/>
                </a:solidFill>
              </a:rPr>
              <a:t>/ </a:t>
            </a:r>
            <a:r>
              <a:rPr lang="ru-RU" sz="2400" dirty="0">
                <a:solidFill>
                  <a:srgbClr val="FFFF00"/>
                </a:solidFill>
              </a:rPr>
              <a:t>Алексей </a:t>
            </a:r>
            <a:r>
              <a:rPr lang="ru-RU" sz="2400" dirty="0" err="1">
                <a:solidFill>
                  <a:srgbClr val="FFFF00"/>
                </a:solidFill>
              </a:rPr>
              <a:t>Коркищенко</a:t>
            </a:r>
            <a:r>
              <a:rPr lang="ru-RU" sz="2400" dirty="0">
                <a:solidFill>
                  <a:srgbClr val="FFFF00"/>
                </a:solidFill>
              </a:rPr>
              <a:t>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издательство, 1965.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143 </a:t>
            </a:r>
            <a:r>
              <a:rPr lang="ru-RU" sz="2400" dirty="0">
                <a:solidFill>
                  <a:srgbClr val="FFFF00"/>
                </a:solidFill>
              </a:rPr>
              <a:t>с.</a:t>
            </a:r>
          </a:p>
        </p:txBody>
      </p:sp>
      <p:pic>
        <p:nvPicPr>
          <p:cNvPr id="7170" name="Picture 2" descr="G:\для буклетов\cover.pnффg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1865759" cy="257315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для буклетов\coverе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1869625" cy="236819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для буклетов\coveшr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585" y="1628801"/>
            <a:ext cx="1856091" cy="244827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85876" y="3429000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1900" y="33265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45" y="2852937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72" y="3717032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74" y="5873113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назад 16">
            <a:hlinkClick r:id="rId13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1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Николай Сергеевич КОСТАРЕВ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«Здравствуй, Малыш!», - говорит писатель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своему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маленькому читателю и ведет его в удивительную страну стихов, в светлый, радостный, подчас неожиданный мир.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Мир этот добрый, интересный, но очень сложный, особенно для тех, кто недавно сделал в нем свои первые шаги. Надо во всем разобраться, все узнать, а главное – правильно понять. В этом и хочет помочь своему маленькому другу Николай Сергеевич.</a:t>
            </a:r>
          </a:p>
          <a:p>
            <a:pPr algn="just"/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 descr="Николай Сергеевич Костарев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5"/>
            <a:ext cx="2232248" cy="3096344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378" y="4424586"/>
            <a:ext cx="486580" cy="7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7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91352" y="548680"/>
            <a:ext cx="6158999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Костарев, Н. </a:t>
            </a:r>
            <a:r>
              <a:rPr lang="ru-RU" sz="2400" dirty="0" smtClean="0">
                <a:solidFill>
                  <a:srgbClr val="FFFF00"/>
                </a:solidFill>
              </a:rPr>
              <a:t>Волшебники труда : </a:t>
            </a:r>
            <a:r>
              <a:rPr lang="ru-RU" sz="2400" dirty="0">
                <a:solidFill>
                  <a:srgbClr val="FFFF00"/>
                </a:solidFill>
              </a:rPr>
              <a:t>стихи / Николай </a:t>
            </a:r>
            <a:r>
              <a:rPr lang="ru-RU" sz="2400" dirty="0" smtClean="0">
                <a:solidFill>
                  <a:srgbClr val="FFFF00"/>
                </a:solidFill>
              </a:rPr>
              <a:t>Костарев; </a:t>
            </a:r>
            <a:r>
              <a:rPr lang="ru-RU" sz="2400" dirty="0">
                <a:solidFill>
                  <a:srgbClr val="FFFF00"/>
                </a:solidFill>
              </a:rPr>
              <a:t>худож. В. Н. Лемешев. </a:t>
            </a:r>
            <a:r>
              <a:rPr lang="ru-RU" sz="2400" dirty="0" smtClean="0">
                <a:solidFill>
                  <a:srgbClr val="FFFF00"/>
                </a:solidFill>
              </a:rPr>
              <a:t>– Ростов н/Д : </a:t>
            </a:r>
            <a:r>
              <a:rPr lang="ru-RU" sz="2400" dirty="0">
                <a:solidFill>
                  <a:srgbClr val="FFFF00"/>
                </a:solidFill>
              </a:rPr>
              <a:t>К</a:t>
            </a:r>
            <a:r>
              <a:rPr lang="ru-RU" sz="2400" dirty="0" smtClean="0">
                <a:solidFill>
                  <a:srgbClr val="FFFF00"/>
                </a:solidFill>
              </a:rPr>
              <a:t>нижное </a:t>
            </a:r>
            <a:r>
              <a:rPr lang="ru-RU" sz="2400" dirty="0">
                <a:solidFill>
                  <a:srgbClr val="FFFF00"/>
                </a:solidFill>
              </a:rPr>
              <a:t>издательство, 1981. - </a:t>
            </a:r>
            <a:r>
              <a:rPr lang="ru-RU" sz="2400" dirty="0" smtClean="0">
                <a:solidFill>
                  <a:srgbClr val="FFFF00"/>
                </a:solidFill>
              </a:rPr>
              <a:t>33  </a:t>
            </a:r>
            <a:r>
              <a:rPr lang="ru-RU" sz="2400" dirty="0">
                <a:solidFill>
                  <a:srgbClr val="FFFF00"/>
                </a:solidFill>
              </a:rPr>
              <a:t>с</a:t>
            </a:r>
            <a:r>
              <a:rPr lang="ru-RU" sz="2400" dirty="0" smtClean="0">
                <a:solidFill>
                  <a:srgbClr val="FFFF00"/>
                </a:solidFill>
              </a:rPr>
              <a:t>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10445" y="2420889"/>
            <a:ext cx="3689747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Костарев, Н. </a:t>
            </a:r>
            <a:r>
              <a:rPr lang="ru-RU" sz="2400" dirty="0" err="1" smtClean="0">
                <a:solidFill>
                  <a:srgbClr val="FFFF00"/>
                </a:solidFill>
              </a:rPr>
              <a:t>Золотинки</a:t>
            </a:r>
            <a:r>
              <a:rPr lang="ru-RU" sz="2400" dirty="0" smtClean="0">
                <a:solidFill>
                  <a:srgbClr val="FFFF00"/>
                </a:solidFill>
              </a:rPr>
              <a:t> : стихи </a:t>
            </a:r>
            <a:r>
              <a:rPr lang="ru-RU" sz="2400" dirty="0">
                <a:solidFill>
                  <a:srgbClr val="FFFF00"/>
                </a:solidFill>
              </a:rPr>
              <a:t>/ Николай </a:t>
            </a:r>
            <a:r>
              <a:rPr lang="ru-RU" sz="2400" dirty="0" smtClean="0">
                <a:solidFill>
                  <a:srgbClr val="FFFF00"/>
                </a:solidFill>
              </a:rPr>
              <a:t>Костарев; худож</a:t>
            </a:r>
            <a:r>
              <a:rPr lang="ru-RU" sz="2400" dirty="0">
                <a:solidFill>
                  <a:srgbClr val="FFFF00"/>
                </a:solidFill>
              </a:rPr>
              <a:t>. Д. М. </a:t>
            </a:r>
            <a:r>
              <a:rPr lang="ru-RU" sz="2400" dirty="0" err="1" smtClean="0">
                <a:solidFill>
                  <a:srgbClr val="FFFF00"/>
                </a:solidFill>
              </a:rPr>
              <a:t>Палуй</a:t>
            </a:r>
            <a:r>
              <a:rPr lang="ru-RU" sz="2400" dirty="0" smtClean="0">
                <a:solidFill>
                  <a:srgbClr val="FFFF00"/>
                </a:solidFill>
              </a:rPr>
              <a:t>. – Ростов н/Д : </a:t>
            </a:r>
            <a:r>
              <a:rPr lang="ru-RU" sz="2400" dirty="0">
                <a:solidFill>
                  <a:srgbClr val="FFFF00"/>
                </a:solidFill>
              </a:rPr>
              <a:t>К</a:t>
            </a:r>
            <a:r>
              <a:rPr lang="ru-RU" sz="2400" dirty="0" smtClean="0">
                <a:solidFill>
                  <a:srgbClr val="FFFF00"/>
                </a:solidFill>
              </a:rPr>
              <a:t>нижное </a:t>
            </a:r>
            <a:r>
              <a:rPr lang="ru-RU" sz="2400" dirty="0">
                <a:solidFill>
                  <a:srgbClr val="FFFF00"/>
                </a:solidFill>
              </a:rPr>
              <a:t>издательство, 1966. - 32 с</a:t>
            </a:r>
            <a:r>
              <a:rPr lang="ru-RU" sz="2400" dirty="0" smtClean="0">
                <a:solidFill>
                  <a:srgbClr val="FFFF00"/>
                </a:solidFill>
              </a:rPr>
              <a:t>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5085184"/>
            <a:ext cx="6158999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Костарев, Н. </a:t>
            </a:r>
            <a:r>
              <a:rPr lang="ru-RU" sz="2400" dirty="0" smtClean="0">
                <a:solidFill>
                  <a:srgbClr val="FFFF00"/>
                </a:solidFill>
              </a:rPr>
              <a:t>Голубой экспресс : стихи </a:t>
            </a:r>
            <a:r>
              <a:rPr lang="ru-RU" sz="2400" dirty="0">
                <a:solidFill>
                  <a:srgbClr val="FFFF00"/>
                </a:solidFill>
              </a:rPr>
              <a:t>/ Н. С. </a:t>
            </a:r>
            <a:r>
              <a:rPr lang="ru-RU" sz="2400" dirty="0" smtClean="0">
                <a:solidFill>
                  <a:srgbClr val="FFFF00"/>
                </a:solidFill>
              </a:rPr>
              <a:t>Костарев; </a:t>
            </a:r>
            <a:r>
              <a:rPr lang="ru-RU" sz="2400" dirty="0">
                <a:solidFill>
                  <a:srgbClr val="FFFF00"/>
                </a:solidFill>
              </a:rPr>
              <a:t>рис. В. </a:t>
            </a:r>
            <a:r>
              <a:rPr lang="ru-RU" sz="2400" dirty="0" err="1">
                <a:solidFill>
                  <a:srgbClr val="FFFF00"/>
                </a:solidFill>
              </a:rPr>
              <a:t>Елкина</a:t>
            </a:r>
            <a:r>
              <a:rPr lang="ru-RU" sz="2400" dirty="0">
                <a:solidFill>
                  <a:srgbClr val="FFFF00"/>
                </a:solidFill>
              </a:rPr>
              <a:t>. – М</a:t>
            </a:r>
            <a:r>
              <a:rPr lang="ru-RU" sz="2400" dirty="0" smtClean="0">
                <a:solidFill>
                  <a:srgbClr val="FFFF00"/>
                </a:solidFill>
              </a:rPr>
              <a:t>. : </a:t>
            </a:r>
            <a:r>
              <a:rPr lang="ru-RU" sz="2400" dirty="0">
                <a:solidFill>
                  <a:srgbClr val="FFFF00"/>
                </a:solidFill>
              </a:rPr>
              <a:t>Советская Россия, 1960. - </a:t>
            </a:r>
            <a:r>
              <a:rPr lang="ru-RU" sz="2400" dirty="0" smtClean="0">
                <a:solidFill>
                  <a:srgbClr val="FFFF00"/>
                </a:solidFill>
              </a:rPr>
              <a:t>38 </a:t>
            </a:r>
            <a:r>
              <a:rPr lang="ru-RU" sz="2400" dirty="0">
                <a:solidFill>
                  <a:srgbClr val="FFFF00"/>
                </a:solidFill>
              </a:rPr>
              <a:t>с</a:t>
            </a:r>
            <a:r>
              <a:rPr lang="ru-RU" sz="2400" dirty="0" smtClean="0">
                <a:solidFill>
                  <a:srgbClr val="FFFF00"/>
                </a:solidFill>
              </a:rPr>
              <a:t>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2" name="Рисунок 11" descr="http://www.rodb-v.ru/upload/medialibrary/kostarev/kostarev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1973508" cy="2539355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 descr="http://www.rodb-v.ru/upload/medialibrary/kostarev/kostarev_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93" y="3745880"/>
            <a:ext cx="1940543" cy="250747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Рисунок 16" descr="http://www.rodb-v.ru/upload/medialibrary/kostarev/kostarev_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98" y="2184376"/>
            <a:ext cx="2292846" cy="248924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6260574" y="196835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40469" y="307110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Управляющая кнопка: далее 15">
            <a:hlinkClick r:id="rId5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9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91352" y="548680"/>
            <a:ext cx="6158999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Костарев, Н. С. Почему я Почемучка</a:t>
            </a:r>
            <a:r>
              <a:rPr lang="ru-RU" sz="2400" dirty="0" smtClean="0">
                <a:solidFill>
                  <a:srgbClr val="FFFF00"/>
                </a:solidFill>
              </a:rPr>
              <a:t>? : </a:t>
            </a:r>
            <a:r>
              <a:rPr lang="ru-RU" sz="2400" dirty="0">
                <a:solidFill>
                  <a:srgbClr val="FFFF00"/>
                </a:solidFill>
              </a:rPr>
              <a:t>стихи / Николай </a:t>
            </a:r>
            <a:r>
              <a:rPr lang="ru-RU" sz="2400" dirty="0" smtClean="0">
                <a:solidFill>
                  <a:srgbClr val="FFFF00"/>
                </a:solidFill>
              </a:rPr>
              <a:t>Костарев; рис</a:t>
            </a:r>
            <a:r>
              <a:rPr lang="ru-RU" sz="2400" dirty="0">
                <a:solidFill>
                  <a:srgbClr val="FFFF00"/>
                </a:solidFill>
              </a:rPr>
              <a:t>. Н. А. </a:t>
            </a:r>
            <a:r>
              <a:rPr lang="ru-RU" sz="2400" dirty="0" smtClean="0">
                <a:solidFill>
                  <a:srgbClr val="FFFF00"/>
                </a:solidFill>
              </a:rPr>
              <a:t>Драгунова. – Ростов н/Д : </a:t>
            </a:r>
            <a:r>
              <a:rPr lang="ru-RU" sz="2400" dirty="0">
                <a:solidFill>
                  <a:srgbClr val="FFFF00"/>
                </a:solidFill>
              </a:rPr>
              <a:t>К</a:t>
            </a:r>
            <a:r>
              <a:rPr lang="ru-RU" sz="2400" dirty="0" smtClean="0">
                <a:solidFill>
                  <a:srgbClr val="FFFF00"/>
                </a:solidFill>
              </a:rPr>
              <a:t>нижное </a:t>
            </a:r>
            <a:r>
              <a:rPr lang="ru-RU" sz="2400" dirty="0">
                <a:solidFill>
                  <a:srgbClr val="FFFF00"/>
                </a:solidFill>
              </a:rPr>
              <a:t>издательство, 1975. - 71 с</a:t>
            </a:r>
            <a:r>
              <a:rPr lang="ru-RU" sz="2400" dirty="0" smtClean="0">
                <a:solidFill>
                  <a:srgbClr val="FFFF00"/>
                </a:solidFill>
              </a:rPr>
              <a:t>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771800" y="2269239"/>
            <a:ext cx="388843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Костарев, Н. С. </a:t>
            </a:r>
            <a:r>
              <a:rPr lang="ru-RU" sz="2400" dirty="0" smtClean="0">
                <a:solidFill>
                  <a:srgbClr val="FFFF00"/>
                </a:solidFill>
              </a:rPr>
              <a:t>Чудо-чудеса : стихи : </a:t>
            </a:r>
            <a:r>
              <a:rPr lang="ru-RU" sz="2400" dirty="0">
                <a:solidFill>
                  <a:srgbClr val="FFFF00"/>
                </a:solidFill>
              </a:rPr>
              <a:t>прочти и </a:t>
            </a:r>
            <a:r>
              <a:rPr lang="ru-RU" sz="2400" dirty="0" smtClean="0">
                <a:solidFill>
                  <a:srgbClr val="FFFF00"/>
                </a:solidFill>
              </a:rPr>
              <a:t>раскрась </a:t>
            </a:r>
            <a:r>
              <a:rPr lang="ru-RU" sz="2400" dirty="0">
                <a:solidFill>
                  <a:srgbClr val="FFFF00"/>
                </a:solidFill>
              </a:rPr>
              <a:t>/ Н. Костарев; </a:t>
            </a:r>
            <a:r>
              <a:rPr lang="ru-RU" sz="2400" dirty="0" smtClean="0">
                <a:solidFill>
                  <a:srgbClr val="FFFF00"/>
                </a:solidFill>
              </a:rPr>
              <a:t>худож</a:t>
            </a:r>
            <a:r>
              <a:rPr lang="ru-RU" sz="2400" dirty="0">
                <a:solidFill>
                  <a:srgbClr val="FFFF00"/>
                </a:solidFill>
              </a:rPr>
              <a:t>. В. </a:t>
            </a:r>
            <a:r>
              <a:rPr lang="ru-RU" sz="2400" dirty="0" smtClean="0">
                <a:solidFill>
                  <a:srgbClr val="FFFF00"/>
                </a:solidFill>
              </a:rPr>
              <a:t>Симонов. </a:t>
            </a:r>
            <a:r>
              <a:rPr lang="ru-RU" sz="2400" dirty="0">
                <a:solidFill>
                  <a:srgbClr val="FFFF00"/>
                </a:solidFill>
              </a:rPr>
              <a:t>– М</a:t>
            </a:r>
            <a:r>
              <a:rPr lang="ru-RU" sz="2400" dirty="0" smtClean="0">
                <a:solidFill>
                  <a:srgbClr val="FFFF00"/>
                </a:solidFill>
              </a:rPr>
              <a:t>. : </a:t>
            </a:r>
            <a:r>
              <a:rPr lang="ru-RU" sz="2400" dirty="0">
                <a:solidFill>
                  <a:srgbClr val="FFFF00"/>
                </a:solidFill>
              </a:rPr>
              <a:t>Малыш, 1973. - </a:t>
            </a:r>
            <a:r>
              <a:rPr lang="ru-RU" sz="2400" dirty="0" smtClean="0">
                <a:solidFill>
                  <a:srgbClr val="FFFF00"/>
                </a:solidFill>
              </a:rPr>
              <a:t>18 </a:t>
            </a:r>
            <a:r>
              <a:rPr lang="ru-RU" sz="2400" dirty="0">
                <a:solidFill>
                  <a:srgbClr val="FFFF00"/>
                </a:solidFill>
              </a:rPr>
              <a:t>с</a:t>
            </a:r>
            <a:r>
              <a:rPr lang="ru-RU" sz="2400" dirty="0" smtClean="0">
                <a:solidFill>
                  <a:srgbClr val="FFFF00"/>
                </a:solidFill>
              </a:rPr>
              <a:t>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4740411"/>
            <a:ext cx="6158999" cy="1533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Костарев, Н. С. </a:t>
            </a:r>
            <a:r>
              <a:rPr lang="ru-RU" sz="2400" dirty="0" smtClean="0">
                <a:solidFill>
                  <a:srgbClr val="FFFF00"/>
                </a:solidFill>
              </a:rPr>
              <a:t>Страна </a:t>
            </a:r>
            <a:r>
              <a:rPr lang="ru-RU" sz="2400" dirty="0" err="1" smtClean="0">
                <a:solidFill>
                  <a:srgbClr val="FFFF00"/>
                </a:solidFill>
              </a:rPr>
              <a:t>Буквария</a:t>
            </a:r>
            <a:r>
              <a:rPr lang="ru-RU" sz="2400" dirty="0" smtClean="0">
                <a:solidFill>
                  <a:srgbClr val="FFFF00"/>
                </a:solidFill>
              </a:rPr>
              <a:t> : стихи </a:t>
            </a:r>
            <a:r>
              <a:rPr lang="ru-RU" sz="2400" dirty="0">
                <a:solidFill>
                  <a:srgbClr val="FFFF00"/>
                </a:solidFill>
              </a:rPr>
              <a:t>/ </a:t>
            </a:r>
            <a:r>
              <a:rPr lang="ru-RU" sz="2400" dirty="0" smtClean="0">
                <a:solidFill>
                  <a:srgbClr val="FFFF00"/>
                </a:solidFill>
              </a:rPr>
              <a:t>Николай Костарев; худож. Д. М. </a:t>
            </a:r>
            <a:r>
              <a:rPr lang="ru-RU" sz="2400" dirty="0" err="1" smtClean="0">
                <a:solidFill>
                  <a:srgbClr val="FFFF00"/>
                </a:solidFill>
              </a:rPr>
              <a:t>Полуй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</a:t>
            </a:r>
            <a:r>
              <a:rPr lang="ru-RU" sz="2400" dirty="0">
                <a:solidFill>
                  <a:srgbClr val="FFFF00"/>
                </a:solidFill>
              </a:rPr>
              <a:t>Книжное </a:t>
            </a:r>
            <a:r>
              <a:rPr lang="ru-RU" sz="2400" dirty="0" smtClean="0">
                <a:solidFill>
                  <a:srgbClr val="FFFF00"/>
                </a:solidFill>
              </a:rPr>
              <a:t>издательство, 1971. </a:t>
            </a:r>
            <a:r>
              <a:rPr lang="ru-RU" sz="2400" dirty="0">
                <a:solidFill>
                  <a:srgbClr val="FFFF00"/>
                </a:solidFill>
              </a:rPr>
              <a:t>- </a:t>
            </a:r>
            <a:r>
              <a:rPr lang="ru-RU" sz="2400" dirty="0" smtClean="0">
                <a:solidFill>
                  <a:srgbClr val="FFFF00"/>
                </a:solidFill>
              </a:rPr>
              <a:t>33 </a:t>
            </a:r>
            <a:r>
              <a:rPr lang="ru-RU" sz="2400" dirty="0">
                <a:solidFill>
                  <a:srgbClr val="FFFF00"/>
                </a:solidFill>
              </a:rPr>
              <a:t>с</a:t>
            </a:r>
            <a:r>
              <a:rPr lang="ru-RU" sz="2400" dirty="0" smtClean="0">
                <a:solidFill>
                  <a:srgbClr val="FFFF00"/>
                </a:solidFill>
              </a:rPr>
              <a:t>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" name="Рисунок 9" descr="http://www.rodb-v.ru/upload/medialibrary/kostarev/kostarev_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91" y="520269"/>
            <a:ext cx="2096269" cy="2548691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 descr="http://www.rodb-v.ru/upload/medialibrary/kostarev/kostarev_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4" y="3596041"/>
            <a:ext cx="2050542" cy="267803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Рисунок 15" descr="http://www.rodb-v.ru/upload/medialibrary/kostarev/kostarev_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284" y="1988840"/>
            <a:ext cx="1932806" cy="2558405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122330" y="3380017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24915" y="304245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Управляющая кнопка: далее 16">
            <a:hlinkClick r:id="rId5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85293" y="337043"/>
            <a:ext cx="6158999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Костарев, Н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Любопытными </a:t>
            </a:r>
            <a:r>
              <a:rPr lang="ru-RU" sz="2400" dirty="0" smtClean="0">
                <a:solidFill>
                  <a:srgbClr val="FFFF00"/>
                </a:solidFill>
              </a:rPr>
              <a:t>глазами : </a:t>
            </a:r>
            <a:r>
              <a:rPr lang="ru-RU" sz="2400" dirty="0">
                <a:solidFill>
                  <a:srgbClr val="FFFF00"/>
                </a:solidFill>
              </a:rPr>
              <a:t>стихи / Н. Костарев; рис. В. Цигаля. – М</a:t>
            </a:r>
            <a:r>
              <a:rPr lang="ru-RU" sz="2400" dirty="0" smtClean="0">
                <a:solidFill>
                  <a:srgbClr val="FFFF00"/>
                </a:solidFill>
              </a:rPr>
              <a:t>. : </a:t>
            </a:r>
            <a:r>
              <a:rPr lang="ru-RU" sz="2400" dirty="0">
                <a:solidFill>
                  <a:srgbClr val="FFFF00"/>
                </a:solidFill>
              </a:rPr>
              <a:t>Детская литература, 1978. - </a:t>
            </a:r>
            <a:r>
              <a:rPr lang="ru-RU" sz="2400" dirty="0" smtClean="0">
                <a:solidFill>
                  <a:srgbClr val="FFFF00"/>
                </a:solidFill>
              </a:rPr>
              <a:t>15 </a:t>
            </a:r>
            <a:r>
              <a:rPr lang="ru-RU" sz="2400" dirty="0">
                <a:solidFill>
                  <a:srgbClr val="FFFF00"/>
                </a:solidFill>
              </a:rPr>
              <a:t>с</a:t>
            </a:r>
            <a:r>
              <a:rPr lang="ru-RU" sz="2400" dirty="0" smtClean="0">
                <a:solidFill>
                  <a:srgbClr val="FFFF00"/>
                </a:solidFill>
              </a:rPr>
              <a:t>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10445" y="2109249"/>
            <a:ext cx="388843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Костарев, Н. </a:t>
            </a:r>
            <a:r>
              <a:rPr lang="ru-RU" sz="2400" dirty="0" smtClean="0">
                <a:solidFill>
                  <a:srgbClr val="FFFF00"/>
                </a:solidFill>
              </a:rPr>
              <a:t>Здравствуй, солнце! : стихи </a:t>
            </a:r>
            <a:r>
              <a:rPr lang="ru-RU" sz="2400" dirty="0">
                <a:solidFill>
                  <a:srgbClr val="FFFF00"/>
                </a:solidFill>
              </a:rPr>
              <a:t>/ Николай Костарев; </a:t>
            </a:r>
            <a:r>
              <a:rPr lang="ru-RU" sz="2400" dirty="0" smtClean="0">
                <a:solidFill>
                  <a:srgbClr val="FFFF00"/>
                </a:solidFill>
              </a:rPr>
              <a:t>худож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smtClean="0">
                <a:solidFill>
                  <a:srgbClr val="FFFF00"/>
                </a:solidFill>
              </a:rPr>
              <a:t>А. Г. Мосин. – Ростов н/Д : </a:t>
            </a:r>
            <a:r>
              <a:rPr lang="ru-RU" sz="2400" dirty="0">
                <a:solidFill>
                  <a:srgbClr val="FFFF00"/>
                </a:solidFill>
              </a:rPr>
              <a:t>К</a:t>
            </a:r>
            <a:r>
              <a:rPr lang="ru-RU" sz="2400" dirty="0" smtClean="0">
                <a:solidFill>
                  <a:srgbClr val="FFFF00"/>
                </a:solidFill>
              </a:rPr>
              <a:t>нижное </a:t>
            </a:r>
            <a:r>
              <a:rPr lang="ru-RU" sz="2400" dirty="0">
                <a:solidFill>
                  <a:srgbClr val="FFFF00"/>
                </a:solidFill>
              </a:rPr>
              <a:t>издательство, 1966. - 32 с</a:t>
            </a:r>
            <a:r>
              <a:rPr lang="ru-RU" sz="2400" dirty="0" smtClean="0">
                <a:solidFill>
                  <a:srgbClr val="FFFF00"/>
                </a:solidFill>
              </a:rPr>
              <a:t>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4834762"/>
            <a:ext cx="6158999" cy="151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Костарев, Н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Янтарики</a:t>
            </a:r>
            <a:r>
              <a:rPr lang="ru-RU" sz="2400" dirty="0" smtClean="0">
                <a:solidFill>
                  <a:srgbClr val="FFFF00"/>
                </a:solidFill>
              </a:rPr>
              <a:t> : стихи / </a:t>
            </a:r>
            <a:r>
              <a:rPr lang="ru-RU" sz="2400" dirty="0">
                <a:solidFill>
                  <a:srgbClr val="FFFF00"/>
                </a:solidFill>
              </a:rPr>
              <a:t>Николай Костарев; рис. А. Хлебникова. </a:t>
            </a:r>
            <a:r>
              <a:rPr lang="ru-RU" sz="2400" dirty="0" smtClean="0">
                <a:solidFill>
                  <a:srgbClr val="FFFF00"/>
                </a:solidFill>
              </a:rPr>
              <a:t>– Ростов н/Д : </a:t>
            </a:r>
            <a:r>
              <a:rPr lang="ru-RU" sz="2400" dirty="0">
                <a:solidFill>
                  <a:srgbClr val="FFFF00"/>
                </a:solidFill>
              </a:rPr>
              <a:t>К</a:t>
            </a:r>
            <a:r>
              <a:rPr lang="ru-RU" sz="2400" dirty="0" smtClean="0">
                <a:solidFill>
                  <a:srgbClr val="FFFF00"/>
                </a:solidFill>
              </a:rPr>
              <a:t>нижное </a:t>
            </a:r>
            <a:r>
              <a:rPr lang="ru-RU" sz="2400" dirty="0">
                <a:solidFill>
                  <a:srgbClr val="FFFF00"/>
                </a:solidFill>
              </a:rPr>
              <a:t>издательство, 1978. - </a:t>
            </a:r>
            <a:r>
              <a:rPr lang="ru-RU" sz="2400" dirty="0" smtClean="0">
                <a:solidFill>
                  <a:srgbClr val="FFFF00"/>
                </a:solidFill>
              </a:rPr>
              <a:t>48 </a:t>
            </a:r>
            <a:r>
              <a:rPr lang="ru-RU" sz="2400" dirty="0">
                <a:solidFill>
                  <a:srgbClr val="FFFF00"/>
                </a:solidFill>
              </a:rPr>
              <a:t>с</a:t>
            </a:r>
            <a:r>
              <a:rPr lang="ru-RU" sz="2400" dirty="0" smtClean="0">
                <a:solidFill>
                  <a:srgbClr val="FFFF00"/>
                </a:solidFill>
              </a:rPr>
              <a:t>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" name="Рисунок 9" descr="http://www.rodb-v.ru/upload/medialibrary/kostarev/kostarev_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004814" cy="286434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 descr="http://www.rodb-v.ru/upload/medialibrary/kostarev/kostarev_9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2004814" cy="2533295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70" name="Picture 2" descr="G:\для буклетов\img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524" y="1905028"/>
            <a:ext cx="2054919" cy="272796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6498500" y="168900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Управляющая кнопка: далее 14">
            <a:hlinkClick r:id="rId7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3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987824" y="700655"/>
            <a:ext cx="5781618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Костарев, Н</a:t>
            </a:r>
            <a:r>
              <a:rPr lang="ru-RU" sz="2400" dirty="0" smtClean="0">
                <a:solidFill>
                  <a:srgbClr val="FFFF00"/>
                </a:solidFill>
              </a:rPr>
              <a:t>. Светлячки : загадки / Николай Костарев. – М., 1959.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99792" y="2291685"/>
            <a:ext cx="3600400" cy="19129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Костарев, Н</a:t>
            </a:r>
            <a:r>
              <a:rPr lang="ru-RU" sz="2400" dirty="0" smtClean="0">
                <a:solidFill>
                  <a:srgbClr val="FFFF00"/>
                </a:solidFill>
              </a:rPr>
              <a:t>. Зелёный глазок : загадки / Н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smtClean="0">
                <a:solidFill>
                  <a:srgbClr val="FFFF00"/>
                </a:solidFill>
              </a:rPr>
              <a:t>Костарев; ил. </a:t>
            </a:r>
            <a:r>
              <a:rPr lang="ru-RU" sz="2400" dirty="0">
                <a:solidFill>
                  <a:srgbClr val="FFFF00"/>
                </a:solidFill>
              </a:rPr>
              <a:t>А. </a:t>
            </a:r>
            <a:r>
              <a:rPr lang="ru-RU" sz="2400" dirty="0" smtClean="0">
                <a:solidFill>
                  <a:srgbClr val="FFFF00"/>
                </a:solidFill>
              </a:rPr>
              <a:t>Елисеев и </a:t>
            </a:r>
            <a:r>
              <a:rPr lang="ru-RU" sz="2400" dirty="0">
                <a:solidFill>
                  <a:srgbClr val="FFFF00"/>
                </a:solidFill>
              </a:rPr>
              <a:t>М. </a:t>
            </a:r>
            <a:r>
              <a:rPr lang="ru-RU" sz="2400" dirty="0" smtClean="0">
                <a:solidFill>
                  <a:srgbClr val="FFFF00"/>
                </a:solidFill>
              </a:rPr>
              <a:t>Скобелев. – М. : </a:t>
            </a:r>
            <a:r>
              <a:rPr lang="ru-RU" sz="2400" dirty="0" err="1" smtClean="0">
                <a:solidFill>
                  <a:srgbClr val="FFFF00"/>
                </a:solidFill>
              </a:rPr>
              <a:t>Детгиз</a:t>
            </a:r>
            <a:r>
              <a:rPr lang="ru-RU" sz="2400" dirty="0" smtClean="0">
                <a:solidFill>
                  <a:srgbClr val="FFFF00"/>
                </a:solidFill>
              </a:rPr>
              <a:t>, 1958. – 18 с. : ил.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8194" name="Picture 2" descr="G:\для буклетов\img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12" y="484631"/>
            <a:ext cx="2097633" cy="265633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для буклетов\kostarev-zagadki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74" y="1492252"/>
            <a:ext cx="2169876" cy="271234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174995" y="268607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5" descr="G:\book-158814_960_720.png">
            <a:hlinkClick r:id="rId4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654" y="4077072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назад 9">
            <a:hlinkClick r:id="rId9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G:\img84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11" y="3695730"/>
            <a:ext cx="2097633" cy="272408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87472" y="3446599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одзаголовок 8"/>
          <p:cNvSpPr txBox="1">
            <a:spLocks/>
          </p:cNvSpPr>
          <p:nvPr/>
        </p:nvSpPr>
        <p:spPr>
          <a:xfrm>
            <a:off x="2754460" y="4797151"/>
            <a:ext cx="5932990" cy="1622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Костарев, Н</a:t>
            </a:r>
            <a:r>
              <a:rPr lang="ru-RU" sz="2400" dirty="0" smtClean="0">
                <a:solidFill>
                  <a:srgbClr val="FFFF00"/>
                </a:solidFill>
              </a:rPr>
              <a:t>. Весёлый телевизор : / Николай Костарев; худож. Д. А. Брюханов. – Ростов н/Д : Книжное издательство, 1984. – 112 с. : ил.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4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Петр Васильевич </a:t>
            </a:r>
            <a:r>
              <a:rPr lang="ru-RU" sz="4000" dirty="0" smtClean="0">
                <a:solidFill>
                  <a:srgbClr val="FFFF00"/>
                </a:solidFill>
              </a:rPr>
              <a:t>ЛЕБЕДЕНКО 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«Передо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мной лежала чистая тетрадка, я никак не мог придумать, с чего начать. Конечно, начать надо было с войны – мы ведь все сюда пришли оттуда. Но все, что было на войне, сейчас казалось очень далеким. Так вот и хотелось начать: «Давным-давно это было». Именно эти слова первыми легли на бумагу. 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«Давным-давно это было…». Да ведь это же классическое начало старых милых сказок! 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Откуда вдруг пришла такая мысль – не ведаю, но она пришла нежданно-негаданно: я напишу сказки! О милом моему сердцу Доне, о древнем Азове, о людях, которые любили свою донскую сторонушку так же, как любил и люблю ее я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…»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098" name="Рисунок 73" descr="Петр Васильевич Лебеден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5" y="1556792"/>
            <a:ext cx="2116262" cy="3081574"/>
          </a:xfrm>
          <a:prstGeom prst="rect">
            <a:avLst/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9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90" y="4485334"/>
            <a:ext cx="476149" cy="75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15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26447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91352" y="548680"/>
            <a:ext cx="6158999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Лебеденко, П. Сказки Тихого Дона / П. </a:t>
            </a:r>
            <a:r>
              <a:rPr lang="ru-RU" sz="2400" dirty="0" smtClean="0">
                <a:solidFill>
                  <a:srgbClr val="FFFF00"/>
                </a:solidFill>
              </a:rPr>
              <a:t>Лебеденко; </a:t>
            </a:r>
            <a:r>
              <a:rPr lang="ru-RU" sz="2400" dirty="0">
                <a:solidFill>
                  <a:srgbClr val="FFFF00"/>
                </a:solidFill>
              </a:rPr>
              <a:t>рис. Н. Драгунова. 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</a:t>
            </a:r>
            <a:r>
              <a:rPr lang="ru-RU" sz="2400" dirty="0" err="1">
                <a:solidFill>
                  <a:srgbClr val="FFFF00"/>
                </a:solidFill>
              </a:rPr>
              <a:t>Ростовкнига</a:t>
            </a:r>
            <a:r>
              <a:rPr lang="ru-RU" sz="2400" dirty="0">
                <a:solidFill>
                  <a:srgbClr val="FFFF00"/>
                </a:solidFill>
              </a:rPr>
              <a:t>, 2012. – 96 с. : ил.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771800" y="2492895"/>
            <a:ext cx="3888432" cy="2095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Лебеденко, П. </a:t>
            </a:r>
            <a:r>
              <a:rPr lang="ru-RU" sz="2400" dirty="0" smtClean="0">
                <a:solidFill>
                  <a:srgbClr val="FFFF00"/>
                </a:solidFill>
              </a:rPr>
              <a:t>Доброе сердце дороже красоты : сказки </a:t>
            </a:r>
            <a:r>
              <a:rPr lang="ru-RU" sz="2400" dirty="0">
                <a:solidFill>
                  <a:srgbClr val="FFFF00"/>
                </a:solidFill>
              </a:rPr>
              <a:t>/ П. </a:t>
            </a:r>
            <a:r>
              <a:rPr lang="ru-RU" sz="2400" dirty="0" smtClean="0">
                <a:solidFill>
                  <a:srgbClr val="FFFF00"/>
                </a:solidFill>
              </a:rPr>
              <a:t>Лебеденко.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М. : </a:t>
            </a:r>
            <a:r>
              <a:rPr lang="ru-RU" sz="2400" dirty="0" err="1" smtClean="0">
                <a:solidFill>
                  <a:srgbClr val="FFFF00"/>
                </a:solidFill>
              </a:rPr>
              <a:t>Детгиз</a:t>
            </a:r>
            <a:r>
              <a:rPr lang="ru-RU" sz="2400" dirty="0" smtClean="0">
                <a:solidFill>
                  <a:srgbClr val="FFFF00"/>
                </a:solidFill>
              </a:rPr>
              <a:t>, 1959. – (Книга за книгой).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5085183"/>
            <a:ext cx="6158999" cy="1188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Лебеденко, П. </a:t>
            </a:r>
            <a:r>
              <a:rPr lang="ru-RU" sz="2400" dirty="0" smtClean="0">
                <a:solidFill>
                  <a:srgbClr val="FFFF00"/>
                </a:solidFill>
              </a:rPr>
              <a:t>Шхуна «Мальва» : повесть / Петр Лебеденко. </a:t>
            </a:r>
            <a:r>
              <a:rPr lang="ru-RU" sz="2400" dirty="0">
                <a:solidFill>
                  <a:srgbClr val="FFFF00"/>
                </a:solidFill>
              </a:rPr>
              <a:t>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н/Д, 1964.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2" name="Рисунок 11" descr="G:\для буклетов\199387_200x30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4664"/>
            <a:ext cx="1872208" cy="266429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22" name="Picture 2" descr="G:\для буклетов\cove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88" y="3628104"/>
            <a:ext cx="1911102" cy="2645975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для буклетов\cover.pngф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91179"/>
            <a:ext cx="1859657" cy="252853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180764" y="268607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Picture 5" descr="G:\book-158814_960_720.png">
            <a:hlinkClick r:id="rId4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83" y="614272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G:\book-158814_960_720.png">
            <a:hlinkClick r:id="rId7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519" y="4496787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5">
            <a:hlinkClick r:id="rId12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26447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91352" y="548680"/>
            <a:ext cx="6158999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Лебеденко, П. </a:t>
            </a:r>
            <a:r>
              <a:rPr lang="ru-RU" sz="2400" dirty="0" smtClean="0">
                <a:solidFill>
                  <a:srgbClr val="FFFF00"/>
                </a:solidFill>
              </a:rPr>
              <a:t>Компас : рассказы, повести / </a:t>
            </a:r>
            <a:r>
              <a:rPr lang="ru-RU" sz="2400" dirty="0">
                <a:solidFill>
                  <a:srgbClr val="FFFF00"/>
                </a:solidFill>
              </a:rPr>
              <a:t>П. </a:t>
            </a:r>
            <a:r>
              <a:rPr lang="ru-RU" sz="2400" dirty="0" smtClean="0">
                <a:solidFill>
                  <a:srgbClr val="FFFF00"/>
                </a:solidFill>
              </a:rPr>
              <a:t>Лебеденко; худож. Н. А. Драгунов. </a:t>
            </a:r>
            <a:r>
              <a:rPr lang="ru-RU" sz="2400" dirty="0">
                <a:solidFill>
                  <a:srgbClr val="FFFF00"/>
                </a:solidFill>
              </a:rPr>
              <a:t>– Ростов </a:t>
            </a:r>
            <a:r>
              <a:rPr lang="ru-RU" sz="2400" dirty="0" smtClean="0">
                <a:solidFill>
                  <a:srgbClr val="FFFF00"/>
                </a:solidFill>
              </a:rPr>
              <a:t>н/Д : Книжное издательство, 1962.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78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771800" y="2636912"/>
            <a:ext cx="3888432" cy="1951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Лебеденко, П. </a:t>
            </a:r>
            <a:r>
              <a:rPr lang="ru-RU" sz="2400" dirty="0" smtClean="0">
                <a:solidFill>
                  <a:srgbClr val="FFFF00"/>
                </a:solidFill>
              </a:rPr>
              <a:t>В дальнем лимане : повесть </a:t>
            </a:r>
            <a:r>
              <a:rPr lang="ru-RU" sz="2400" dirty="0">
                <a:solidFill>
                  <a:srgbClr val="FFFF00"/>
                </a:solidFill>
              </a:rPr>
              <a:t>/ </a:t>
            </a:r>
            <a:r>
              <a:rPr lang="ru-RU" sz="2400" dirty="0" smtClean="0">
                <a:solidFill>
                  <a:srgbClr val="FFFF00"/>
                </a:solidFill>
              </a:rPr>
              <a:t>Петр Лебеденко.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Ростов н/Д, 1954.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5085183"/>
            <a:ext cx="6158999" cy="1188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Лебеденко, П. </a:t>
            </a:r>
            <a:r>
              <a:rPr lang="ru-RU" sz="2400" dirty="0" smtClean="0">
                <a:solidFill>
                  <a:srgbClr val="FFFF00"/>
                </a:solidFill>
              </a:rPr>
              <a:t>Клуб отважных : повесть / П. Лебеденко.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М. : 1961.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242" name="Picture 2" descr="G:\для буклетов\cover.pnнg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1854713" cy="252028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для буклетов\cover.уpng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26535"/>
            <a:ext cx="1821180" cy="256222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для буклетов\ц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70764"/>
            <a:ext cx="1854713" cy="252714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179512" y="33265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6" y="2906682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34" y="609919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996" y="4456929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назад 15">
            <a:hlinkClick r:id="rId13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388620"/>
            <a:ext cx="6400800" cy="116817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, П. Тайна Пито-</a:t>
            </a:r>
            <a:r>
              <a:rPr lang="ru-RU" sz="2400" dirty="0" err="1" smtClean="0">
                <a:solidFill>
                  <a:srgbClr val="FFFF00"/>
                </a:solidFill>
              </a:rPr>
              <a:t>Као</a:t>
            </a:r>
            <a:r>
              <a:rPr lang="ru-RU" sz="2400" dirty="0" smtClean="0">
                <a:solidFill>
                  <a:srgbClr val="FFFF00"/>
                </a:solidFill>
              </a:rPr>
              <a:t> / П. </a:t>
            </a:r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. – Ростов н/Д : Книжное издательство, 1957. – 185 с.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555776" y="2204864"/>
            <a:ext cx="4032448" cy="19013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, П. Парадокс Глебова : фантастический роман / П. </a:t>
            </a:r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-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1966.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198 </a:t>
            </a:r>
            <a:r>
              <a:rPr lang="ru-RU" sz="2400" dirty="0">
                <a:solidFill>
                  <a:srgbClr val="FFFF00"/>
                </a:solidFill>
              </a:rPr>
              <a:t>с.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4725144"/>
            <a:ext cx="6162335" cy="15282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, П. </a:t>
            </a:r>
            <a:r>
              <a:rPr lang="ru-RU" sz="2400" dirty="0" err="1" smtClean="0">
                <a:solidFill>
                  <a:srgbClr val="FFFF00"/>
                </a:solidFill>
              </a:rPr>
              <a:t>Гаяна</a:t>
            </a:r>
            <a:r>
              <a:rPr lang="ru-RU" sz="2400" dirty="0" smtClean="0">
                <a:solidFill>
                  <a:srgbClr val="FFFF00"/>
                </a:solidFill>
              </a:rPr>
              <a:t> : фантастический роман / П. </a:t>
            </a:r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 / П. </a:t>
            </a:r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; </a:t>
            </a:r>
            <a:r>
              <a:rPr lang="ru-RU" sz="2400" dirty="0">
                <a:solidFill>
                  <a:srgbClr val="FFFF00"/>
                </a:solidFill>
              </a:rPr>
              <a:t>худож. П. П. Садков. -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1983.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448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" name="Рисунок 9" descr="Книга П. Г. Аматуни &quot;Тайна Пито-Као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" y="404664"/>
            <a:ext cx="1710408" cy="2448272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 descr="Книга П. Г. Аматуни &quot;Парадокс Глебова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740098"/>
            <a:ext cx="1675889" cy="2512885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Овал 14"/>
          <p:cNvSpPr/>
          <p:nvPr/>
        </p:nvSpPr>
        <p:spPr>
          <a:xfrm>
            <a:off x="6876256" y="152407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4" name="Picture 2" descr="G:\для буклетов\img6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7" y="3717032"/>
            <a:ext cx="1720316" cy="237626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169532" y="3501008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Управляющая кнопка: далее 16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5" descr="G:\book-158814_960_720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57" y="6002322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5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516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Владимир Александрович МОЛОЖАВЕНКО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124744"/>
            <a:ext cx="5976664" cy="54006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одной из своих книг он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писал: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«Живет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свете неугомонное и неистребимое племя краеведов, и не знаю я страсти сильнее, чем та, с которой они никогда не расстаются: всегда и вечно искать, делать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открытия».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Эти слова - и про него самого.</a:t>
            </a: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Владимир Александрович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детства был очарован тихим Доном, степными курганами, легендами и сказами, которые слышал от станичников, многочисленной родни.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Как-то отец показал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ему репродукцию картины Репина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«Запорожцы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пишут письмо турецкому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султану»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сказал: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«Где-то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здесь, среди казаков, и наш прадед, который бежал из Запорожской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сечи».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Эту легенду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Моложавенко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потом пересказывал уже своим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семерым внукам,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чтобы знали свою родословную. Его хватало на все: работать, воспитывать детей, писать книги, изучать родной край.</a:t>
            </a: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рюкзаком за плечами он прошел пешком от родников до устья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Дона. Сам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исследовал все реки, ручейки. Природа с ее многообразием, звери, заповедники, люди, с которыми он общался, - все в его книгах.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https://im0-tub-ru.yandex.net/i?id=a115f37b1419c76b1bb1ff1c2ca15775&amp;n=33&amp;h=215&amp;w=15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8" t="3404" r="7645" b="3244"/>
          <a:stretch/>
        </p:blipFill>
        <p:spPr bwMode="auto">
          <a:xfrm>
            <a:off x="294830" y="1267458"/>
            <a:ext cx="2476970" cy="374926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rId4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4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516" y="116632"/>
            <a:ext cx="8712968" cy="86409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Александр Павлович ОЛЕНИЧ-ГНЕНЕНКО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124744"/>
            <a:ext cx="5976664" cy="501842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Писатель </a:t>
            </a:r>
            <a:r>
              <a:rPr lang="ru-RU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Оленич-Гнененко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был одним из певцов природы, завещавшим детям любить ее и познавать ее тайны.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детства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 писал стихи и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писал обо всем, что могло увлечь юное воображение. </a:t>
            </a:r>
            <a:endParaRPr lang="ru-RU" sz="2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Ростове – на - Дону, в 1936 году выходит его первая книга для детей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Веселый край». </a:t>
            </a:r>
            <a:endParaRPr lang="ru-RU" sz="20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замечательным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редактором, метким стрелком-охотником, знатоком древнерусской поэзии, и, когда друзья подшучивали над его разнообразными увлечениями, встречая его то с книгой по астрономии, то с ружьем, то с какими-то цитрусовыми саженцами, то с хитроумной птичьей клеткой в руках, писатель, шутя, говорил: «Надо знать понемногу обо всём, и всё об одном». Этим «всё» была живая природа нашей страны, он знал ее как ученый и живописал как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поэт.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Рисунок 8" descr="Александр Павлович Оленич-Гнененко (1893-1963)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448272" cy="331236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3479025" y="6093296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97" y="4725144"/>
            <a:ext cx="50243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7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5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91352" y="548680"/>
            <a:ext cx="6158999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Оленич-Гнененко</a:t>
            </a:r>
            <a:r>
              <a:rPr lang="ru-RU" sz="2400" dirty="0">
                <a:solidFill>
                  <a:srgbClr val="FFFF00"/>
                </a:solidFill>
              </a:rPr>
              <a:t>, А. </a:t>
            </a:r>
            <a:r>
              <a:rPr lang="ru-RU" sz="2400" dirty="0" smtClean="0">
                <a:solidFill>
                  <a:srgbClr val="FFFF00"/>
                </a:solidFill>
              </a:rPr>
              <a:t>Олень и ёж : сказка / А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; худож. В. П. </a:t>
            </a:r>
            <a:r>
              <a:rPr lang="ru-RU" sz="2400" dirty="0" err="1" smtClean="0">
                <a:solidFill>
                  <a:srgbClr val="FFFF00"/>
                </a:solidFill>
              </a:rPr>
              <a:t>Гвоздяков</a:t>
            </a:r>
            <a:r>
              <a:rPr lang="ru-RU" sz="2400" dirty="0" smtClean="0">
                <a:solidFill>
                  <a:srgbClr val="FFFF00"/>
                </a:solidFill>
              </a:rPr>
              <a:t>. – Ростов н/Д: Книжное издательство, 1971. – 8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771800" y="2269239"/>
            <a:ext cx="388843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 err="1">
                <a:solidFill>
                  <a:srgbClr val="FFFF00"/>
                </a:solidFill>
              </a:rPr>
              <a:t>Оленич-Гнененко</a:t>
            </a:r>
            <a:r>
              <a:rPr lang="ru-RU" sz="2400" dirty="0">
                <a:solidFill>
                  <a:srgbClr val="FFFF00"/>
                </a:solidFill>
              </a:rPr>
              <a:t>, А. </a:t>
            </a:r>
            <a:r>
              <a:rPr lang="ru-RU" sz="2400" dirty="0" smtClean="0">
                <a:solidFill>
                  <a:srgbClr val="FFFF00"/>
                </a:solidFill>
              </a:rPr>
              <a:t>Весна в горах : стихи / А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; рис. Г. Никольского. – М. : </a:t>
            </a:r>
            <a:r>
              <a:rPr lang="ru-RU" sz="2400" dirty="0" err="1" smtClean="0">
                <a:solidFill>
                  <a:srgbClr val="FFFF00"/>
                </a:solidFill>
              </a:rPr>
              <a:t>Детгиз</a:t>
            </a:r>
            <a:r>
              <a:rPr lang="ru-RU" sz="2400" dirty="0" smtClean="0">
                <a:solidFill>
                  <a:srgbClr val="FFFF00"/>
                </a:solidFill>
              </a:rPr>
              <a:t>, 1949.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4740411"/>
            <a:ext cx="6158999" cy="1533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Оленич-Гнененко</a:t>
            </a:r>
            <a:r>
              <a:rPr lang="ru-RU" sz="2400" dirty="0">
                <a:solidFill>
                  <a:srgbClr val="FFFF00"/>
                </a:solidFill>
              </a:rPr>
              <a:t>, А. </a:t>
            </a:r>
            <a:r>
              <a:rPr lang="ru-RU" sz="2400" dirty="0" smtClean="0">
                <a:solidFill>
                  <a:srgbClr val="FFFF00"/>
                </a:solidFill>
              </a:rPr>
              <a:t>Про зверей / А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; рис. П. </a:t>
            </a:r>
            <a:r>
              <a:rPr lang="ru-RU" sz="2400" dirty="0" err="1" smtClean="0">
                <a:solidFill>
                  <a:srgbClr val="FFFF00"/>
                </a:solidFill>
              </a:rPr>
              <a:t>Садкова</a:t>
            </a:r>
            <a:r>
              <a:rPr lang="ru-RU" sz="2400" dirty="0" smtClean="0">
                <a:solidFill>
                  <a:srgbClr val="FFFF00"/>
                </a:solidFill>
              </a:rPr>
              <a:t>. – Ростов н/Д : Книжное издательство,  1967. – 16 с. : ил.</a:t>
            </a:r>
          </a:p>
        </p:txBody>
      </p:sp>
      <p:pic>
        <p:nvPicPr>
          <p:cNvPr id="12" name="Рисунок 11" descr="Оленич-Гнененко, Александр Павлович (1893-1983).  Олень и еж : [сказка] / А. Оленич-Гнененко ; худож. В. П. Гвоздяков. - Ростов-на-Дону : Ростовское книжное издательство, 1971. - [12] с. : цв. ил.">
            <a:hlinkClick r:id="rId2"/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4" y="476672"/>
            <a:ext cx="1879620" cy="259228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Рисунок 16" descr="Оленич-Гнененко, Александр Павлович(1893-1963). Весна в горах : стихи / А. Оленич-Гнененко ; рис. Г. Никольского. - Москва ; Ленинград : Детгиз, 1949. - 35, [1] с. : ил.">
            <a:hlinkClick r:id="rId5"/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1844824"/>
            <a:ext cx="1728191" cy="2448272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98" name="Picture 2" descr="G:\для буклетов\covуer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5" y="3645023"/>
            <a:ext cx="1879620" cy="253530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172101" y="3429000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01294" y="291345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6" y="291546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6" y="5976564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494" y="414538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далее 18">
            <a:hlinkClick r:id="rId1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7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91352" y="548680"/>
            <a:ext cx="6158999" cy="15282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, А. На лесной тропе / А. </a:t>
            </a:r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; худож. С. Н. </a:t>
            </a:r>
            <a:r>
              <a:rPr lang="ru-RU" sz="2400" dirty="0" err="1" smtClean="0">
                <a:solidFill>
                  <a:srgbClr val="FFFF00"/>
                </a:solidFill>
              </a:rPr>
              <a:t>Гинц</a:t>
            </a:r>
            <a:r>
              <a:rPr lang="ru-RU" sz="2400" dirty="0" smtClean="0">
                <a:solidFill>
                  <a:srgbClr val="FFFF00"/>
                </a:solidFill>
              </a:rPr>
              <a:t>. – Ростов н/Д : Ростовское  областное книгоиздательство, 1947.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771800" y="2269239"/>
            <a:ext cx="3888432" cy="231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 err="1">
                <a:solidFill>
                  <a:srgbClr val="FFFF00"/>
                </a:solidFill>
              </a:rPr>
              <a:t>Оленич-Гнененко</a:t>
            </a:r>
            <a:r>
              <a:rPr lang="ru-RU" sz="2400" dirty="0">
                <a:solidFill>
                  <a:srgbClr val="FFFF00"/>
                </a:solidFill>
              </a:rPr>
              <a:t>, А. </a:t>
            </a:r>
            <a:r>
              <a:rPr lang="ru-RU" sz="2400" dirty="0" smtClean="0">
                <a:solidFill>
                  <a:srgbClr val="FFFF00"/>
                </a:solidFill>
              </a:rPr>
              <a:t>Стихи о природе / А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; рис. Г. Никольского. – М. : </a:t>
            </a:r>
            <a:r>
              <a:rPr lang="ru-RU" sz="2400" dirty="0" err="1" smtClean="0">
                <a:solidFill>
                  <a:srgbClr val="FFFF00"/>
                </a:solidFill>
              </a:rPr>
              <a:t>Детгиз</a:t>
            </a:r>
            <a:r>
              <a:rPr lang="ru-RU" sz="2400" dirty="0" smtClean="0">
                <a:solidFill>
                  <a:srgbClr val="FFFF00"/>
                </a:solidFill>
              </a:rPr>
              <a:t>, 1961. – 103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4740411"/>
            <a:ext cx="6158999" cy="1533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Оленич-Гнененко</a:t>
            </a:r>
            <a:r>
              <a:rPr lang="ru-RU" sz="2400" dirty="0">
                <a:solidFill>
                  <a:srgbClr val="FFFF00"/>
                </a:solidFill>
              </a:rPr>
              <a:t>, А. </a:t>
            </a:r>
            <a:r>
              <a:rPr lang="ru-RU" sz="2400" dirty="0" smtClean="0">
                <a:solidFill>
                  <a:srgbClr val="FFFF00"/>
                </a:solidFill>
              </a:rPr>
              <a:t>Власть </a:t>
            </a:r>
            <a:r>
              <a:rPr lang="ru-RU" sz="2400" dirty="0">
                <a:solidFill>
                  <a:srgbClr val="FFFF00"/>
                </a:solidFill>
              </a:rPr>
              <a:t>над </a:t>
            </a:r>
            <a:r>
              <a:rPr lang="ru-RU" sz="2400" dirty="0" smtClean="0">
                <a:solidFill>
                  <a:srgbClr val="FFFF00"/>
                </a:solidFill>
              </a:rPr>
              <a:t>землёй : стихи для детей / А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; рис. С. </a:t>
            </a:r>
            <a:r>
              <a:rPr lang="ru-RU" sz="2400" dirty="0" err="1" smtClean="0">
                <a:solidFill>
                  <a:srgbClr val="FFFF00"/>
                </a:solidFill>
              </a:rPr>
              <a:t>Гинц</a:t>
            </a:r>
            <a:r>
              <a:rPr lang="ru-RU" sz="2400" dirty="0" smtClean="0">
                <a:solidFill>
                  <a:srgbClr val="FFFF00"/>
                </a:solidFill>
              </a:rPr>
              <a:t>. – </a:t>
            </a:r>
            <a:r>
              <a:rPr lang="ru-RU" sz="2400" dirty="0">
                <a:solidFill>
                  <a:srgbClr val="FFFF00"/>
                </a:solidFill>
              </a:rPr>
              <a:t>Ростов </a:t>
            </a:r>
            <a:r>
              <a:rPr lang="ru-RU" sz="2400" dirty="0" smtClean="0">
                <a:solidFill>
                  <a:srgbClr val="FFFF00"/>
                </a:solidFill>
              </a:rPr>
              <a:t>н/Д ; Ростовское  </a:t>
            </a:r>
            <a:r>
              <a:rPr lang="ru-RU" sz="2400" dirty="0">
                <a:solidFill>
                  <a:srgbClr val="FFFF00"/>
                </a:solidFill>
              </a:rPr>
              <a:t>областное книгоиздательство,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1949</a:t>
            </a:r>
            <a:endParaRPr lang="ru-RU" sz="2400" dirty="0">
              <a:solidFill>
                <a:srgbClr val="FFFF00"/>
              </a:solidFill>
            </a:endParaRP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" name="Рисунок 9" descr="   Оленич-Гнененко, Александр Павлович(1893-1963). На лесной тропе : [стихи] / А. Оленич-Гнененко ; худож. С. И. Гинц. - Ростов н-Д. : Ростовское книжное издательство, 1947. - 27, [1] с. : цв. ил.">
            <a:hlinkClick r:id="rId2"/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02" y="290727"/>
            <a:ext cx="1873541" cy="267614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 descr="Оленич-Гнененко, Александр Павлович(1893-1963). Власть над землей : стихи для детей / А. Оленич-Гнененко ; рис. С. Гинц ; [предисл. авт.]. - Ростов н-Д. : Ростовское областное книгоиздательство, 1949. - 61, [2] с. : ил.">
            <a:hlinkClick r:id="rId5"/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02" y="3539740"/>
            <a:ext cx="1873541" cy="2625563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4" name="Picture 2" descr="G:\для буклетов\img659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7"/>
          <a:stretch/>
        </p:blipFill>
        <p:spPr bwMode="auto">
          <a:xfrm>
            <a:off x="6974551" y="1844824"/>
            <a:ext cx="1646933" cy="237626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6758527" y="1628800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5" y="273544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14" y="5976564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99373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далее 17">
            <a:hlinkClick r:id="rId1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4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51920" y="548680"/>
            <a:ext cx="4898431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, А. Про медведя / А. </a:t>
            </a:r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; рис. В. Бирюкова. – Ростов н/Д, 1937.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778736" y="2541723"/>
            <a:ext cx="3888432" cy="2088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Оленич-Гнененко</a:t>
            </a:r>
            <a:r>
              <a:rPr lang="ru-RU" sz="2400" dirty="0">
                <a:solidFill>
                  <a:srgbClr val="FFFF00"/>
                </a:solidFill>
              </a:rPr>
              <a:t>, А. </a:t>
            </a:r>
            <a:r>
              <a:rPr lang="ru-RU" sz="2400" dirty="0" smtClean="0">
                <a:solidFill>
                  <a:srgbClr val="FFFF00"/>
                </a:solidFill>
              </a:rPr>
              <a:t>Про зверей и птиц : стихи / А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; рис. Г. Никольского. – М. : Детская литература, 1964. 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10445" y="4838743"/>
            <a:ext cx="6158999" cy="1533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Оленич-Гнененко</a:t>
            </a:r>
            <a:r>
              <a:rPr lang="ru-RU" sz="2400" dirty="0">
                <a:solidFill>
                  <a:srgbClr val="FFFF00"/>
                </a:solidFill>
              </a:rPr>
              <a:t>, А. </a:t>
            </a:r>
            <a:r>
              <a:rPr lang="ru-RU" sz="2400" dirty="0" smtClean="0">
                <a:solidFill>
                  <a:srgbClr val="FFFF00"/>
                </a:solidFill>
              </a:rPr>
              <a:t>Весёлый край: стихи для детей / А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; рис. Л. Кузнецовой. – </a:t>
            </a:r>
            <a:r>
              <a:rPr lang="en-US" sz="2400" dirty="0" smtClean="0">
                <a:solidFill>
                  <a:srgbClr val="FFFF00"/>
                </a:solidFill>
              </a:rPr>
              <a:t>[</a:t>
            </a:r>
            <a:r>
              <a:rPr lang="ru-RU" sz="2400" dirty="0" smtClean="0">
                <a:solidFill>
                  <a:srgbClr val="FFFF00"/>
                </a:solidFill>
              </a:rPr>
              <a:t>Ростов н/Д</a:t>
            </a:r>
            <a:r>
              <a:rPr lang="en-US" sz="2400" dirty="0" smtClean="0">
                <a:solidFill>
                  <a:srgbClr val="FFFF00"/>
                </a:solidFill>
              </a:rPr>
              <a:t>]</a:t>
            </a:r>
            <a:r>
              <a:rPr lang="ru-RU" sz="2400" dirty="0" smtClean="0">
                <a:solidFill>
                  <a:srgbClr val="FFFF00"/>
                </a:solidFill>
              </a:rPr>
              <a:t>, 19</a:t>
            </a:r>
            <a:r>
              <a:rPr lang="en-US" sz="2400" dirty="0" smtClean="0">
                <a:solidFill>
                  <a:srgbClr val="FFFF00"/>
                </a:solidFill>
              </a:rPr>
              <a:t>36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  <a:endParaRPr lang="ru-RU" sz="2400" dirty="0">
              <a:solidFill>
                <a:srgbClr val="FFFF00"/>
              </a:solidFill>
            </a:endParaRP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122" name="Picture 2" descr="G:\для буклетов\covкer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91" b="2174"/>
          <a:stretch/>
        </p:blipFill>
        <p:spPr bwMode="auto">
          <a:xfrm>
            <a:off x="395536" y="476673"/>
            <a:ext cx="3258119" cy="194421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для буклетов\cover.pцng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969" y="1988840"/>
            <a:ext cx="1895475" cy="24384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для буклетов\cover.pяng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77" y="3328620"/>
            <a:ext cx="1745855" cy="252028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37" y="2244208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6" y="577738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48" y="423490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алее 14">
            <a:hlinkClick r:id="rId1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81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40" y="0"/>
            <a:ext cx="9161339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555776" y="881031"/>
            <a:ext cx="6158999" cy="1533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Оленич-Гнененко</a:t>
            </a:r>
            <a:r>
              <a:rPr lang="ru-RU" sz="2400" dirty="0">
                <a:solidFill>
                  <a:srgbClr val="FFFF00"/>
                </a:solidFill>
              </a:rPr>
              <a:t>, А. </a:t>
            </a:r>
            <a:r>
              <a:rPr lang="ru-RU" sz="2400" dirty="0" smtClean="0">
                <a:solidFill>
                  <a:srgbClr val="FFFF00"/>
                </a:solidFill>
              </a:rPr>
              <a:t>Дед Мороз / А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; рис. Н. Н. </a:t>
            </a:r>
            <a:r>
              <a:rPr lang="ru-RU" sz="2400" dirty="0" err="1" smtClean="0">
                <a:solidFill>
                  <a:srgbClr val="FFFF00"/>
                </a:solidFill>
              </a:rPr>
              <a:t>Стасевич</a:t>
            </a:r>
            <a:r>
              <a:rPr lang="ru-RU" sz="2400" dirty="0" smtClean="0">
                <a:solidFill>
                  <a:srgbClr val="FFFF00"/>
                </a:solidFill>
              </a:rPr>
              <a:t>. – Ростов н/Д : Книжное издательство, 1965. – 8 с. : ил.</a:t>
            </a:r>
            <a:endParaRPr lang="ru-RU" sz="2400" dirty="0">
              <a:solidFill>
                <a:srgbClr val="FFFF00"/>
              </a:solidFill>
            </a:endParaRP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F:\для буклетов\img67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3887"/>
            <a:ext cx="1872208" cy="242795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51520" y="217863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90" y="2708920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назад 6">
            <a:hlinkClick r:id="rId7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 8"/>
          <p:cNvSpPr txBox="1">
            <a:spLocks/>
          </p:cNvSpPr>
          <p:nvPr/>
        </p:nvSpPr>
        <p:spPr>
          <a:xfrm>
            <a:off x="683568" y="3933056"/>
            <a:ext cx="6158999" cy="1533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>
                <a:solidFill>
                  <a:srgbClr val="FFFF00"/>
                </a:solidFill>
              </a:rPr>
              <a:t>Оленич-Гнененко</a:t>
            </a:r>
            <a:r>
              <a:rPr lang="ru-RU" sz="2400" dirty="0">
                <a:solidFill>
                  <a:srgbClr val="FFFF00"/>
                </a:solidFill>
              </a:rPr>
              <a:t>, А. </a:t>
            </a:r>
            <a:r>
              <a:rPr lang="ru-RU" sz="2400" dirty="0" smtClean="0">
                <a:solidFill>
                  <a:srgbClr val="FFFF00"/>
                </a:solidFill>
              </a:rPr>
              <a:t>Стихи, сказки, поэмы / А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Оленич-Гнененко</a:t>
            </a:r>
            <a:r>
              <a:rPr lang="ru-RU" sz="2400" dirty="0" smtClean="0">
                <a:solidFill>
                  <a:srgbClr val="FFFF00"/>
                </a:solidFill>
              </a:rPr>
              <a:t>. – Ростов н/Д : Книжное издательство, 1964. – 65 с. : ил.</a:t>
            </a:r>
            <a:endParaRPr lang="ru-RU" sz="2400" dirty="0">
              <a:solidFill>
                <a:srgbClr val="FFFF00"/>
              </a:solidFill>
            </a:endParaRP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Бибилотекарь1\Pictures\img76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131" y="2734655"/>
            <a:ext cx="1766511" cy="271725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6806107" y="249289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436"/>
            <a:ext cx="9161339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Нина Михайловна ПАВЛОВА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Ученый-биолог и известная детская писательница. О Нине Михайловне говорили, что пишет она зеленым пером, в котором помещаются все травы, которые есть на свете, все цветы и даже деревья. С веточками, листочками, гусеницами и птицами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Мы раскрываем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её книжки –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вдруг цветы заговорили с ветерком, с насекомыми. И самое удивительное в этих книжках, что мы с вами нисколько этому не удивились, будто давно понимаем язык растений, крохотных животных и сами умеем говорить на их языке.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 descr="D:\Документы_библиотекарь\Парапонова\Моя Павлова\плакат павловой\Павлова-плакат\фото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2088232" cy="2880320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096" y="4221088"/>
            <a:ext cx="475144" cy="74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59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388620"/>
            <a:ext cx="6400800" cy="1962984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Не видели – </a:t>
            </a:r>
            <a:r>
              <a:rPr lang="ru-RU" sz="2400" dirty="0" smtClean="0">
                <a:solidFill>
                  <a:srgbClr val="FFFF00"/>
                </a:solidFill>
              </a:rPr>
              <a:t>увидим : </a:t>
            </a:r>
            <a:r>
              <a:rPr lang="ru-RU" sz="2400" dirty="0">
                <a:solidFill>
                  <a:srgbClr val="FFFF00"/>
                </a:solidFill>
              </a:rPr>
              <a:t>рассказы и сказки / Н. </a:t>
            </a:r>
            <a:r>
              <a:rPr lang="ru-RU" sz="2400" dirty="0" smtClean="0">
                <a:solidFill>
                  <a:srgbClr val="FFFF00"/>
                </a:solidFill>
              </a:rPr>
              <a:t>Павлова; </a:t>
            </a:r>
            <a:r>
              <a:rPr lang="ru-RU" sz="2400" dirty="0">
                <a:solidFill>
                  <a:srgbClr val="FFFF00"/>
                </a:solidFill>
              </a:rPr>
              <a:t>рис. В. </a:t>
            </a:r>
            <a:r>
              <a:rPr lang="ru-RU" sz="2400" dirty="0" err="1">
                <a:solidFill>
                  <a:srgbClr val="FFFF00"/>
                </a:solidFill>
              </a:rPr>
              <a:t>Алфеевского</a:t>
            </a:r>
            <a:r>
              <a:rPr lang="ru-RU" sz="2400" dirty="0">
                <a:solidFill>
                  <a:srgbClr val="FFFF00"/>
                </a:solidFill>
              </a:rPr>
              <a:t>. – М. : Детская литература, 1976. – 96 с. : ил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555776" y="2451506"/>
            <a:ext cx="4032448" cy="19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FFFF00"/>
                </a:solidFill>
              </a:rPr>
              <a:t>Павлова, Н. Зимние сказки / Н. </a:t>
            </a:r>
            <a:r>
              <a:rPr lang="ru-RU" sz="2400" dirty="0" smtClean="0">
                <a:solidFill>
                  <a:srgbClr val="FFFF00"/>
                </a:solidFill>
              </a:rPr>
              <a:t>Павлова; </a:t>
            </a:r>
            <a:r>
              <a:rPr lang="ru-RU" sz="2400" dirty="0">
                <a:solidFill>
                  <a:srgbClr val="FFFF00"/>
                </a:solidFill>
              </a:rPr>
              <a:t>рис. Н. </a:t>
            </a:r>
            <a:r>
              <a:rPr lang="ru-RU" sz="2400" dirty="0" err="1">
                <a:solidFill>
                  <a:srgbClr val="FFFF00"/>
                </a:solidFill>
              </a:rPr>
              <a:t>Чарушина</a:t>
            </a:r>
            <a:r>
              <a:rPr lang="ru-RU" sz="2400" dirty="0">
                <a:solidFill>
                  <a:srgbClr val="FFFF00"/>
                </a:solidFill>
              </a:rPr>
              <a:t>. – Ленинград : </a:t>
            </a:r>
            <a:r>
              <a:rPr lang="ru-RU" sz="2400" dirty="0" err="1">
                <a:solidFill>
                  <a:srgbClr val="FFFF00"/>
                </a:solidFill>
              </a:rPr>
              <a:t>Детгиз</a:t>
            </a:r>
            <a:r>
              <a:rPr lang="ru-RU" sz="2400" dirty="0">
                <a:solidFill>
                  <a:srgbClr val="FFFF00"/>
                </a:solidFill>
              </a:rPr>
              <a:t>, 1961. – 20 с. : ил.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5085184"/>
            <a:ext cx="6400800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Зимние </a:t>
            </a:r>
            <a:r>
              <a:rPr lang="ru-RU" sz="2400" dirty="0" smtClean="0">
                <a:solidFill>
                  <a:srgbClr val="FFFF00"/>
                </a:solidFill>
              </a:rPr>
              <a:t>гости : </a:t>
            </a:r>
            <a:r>
              <a:rPr lang="ru-RU" sz="2400" dirty="0">
                <a:solidFill>
                  <a:srgbClr val="FFFF00"/>
                </a:solidFill>
              </a:rPr>
              <a:t>сказки / Н. </a:t>
            </a:r>
            <a:r>
              <a:rPr lang="ru-RU" sz="2400" dirty="0" smtClean="0">
                <a:solidFill>
                  <a:srgbClr val="FFFF00"/>
                </a:solidFill>
              </a:rPr>
              <a:t>Павлова; </a:t>
            </a:r>
            <a:r>
              <a:rPr lang="ru-RU" sz="2400" dirty="0">
                <a:solidFill>
                  <a:srgbClr val="FFFF00"/>
                </a:solidFill>
              </a:rPr>
              <a:t>рис. Е. Бианки. – Ленинград : </a:t>
            </a:r>
            <a:r>
              <a:rPr lang="ru-RU" sz="2400" dirty="0" err="1">
                <a:solidFill>
                  <a:srgbClr val="FFFF00"/>
                </a:solidFill>
              </a:rPr>
              <a:t>Детгиз</a:t>
            </a:r>
            <a:r>
              <a:rPr lang="ru-RU" sz="2400" dirty="0">
                <a:solidFill>
                  <a:srgbClr val="FFFF00"/>
                </a:solidFill>
              </a:rPr>
              <a:t>, 1960. – 36 с. : ил.</a:t>
            </a:r>
          </a:p>
        </p:txBody>
      </p:sp>
      <p:pic>
        <p:nvPicPr>
          <p:cNvPr id="12" name="Рисунок 11" descr="F:\павлова картинки\Pavlova_Alfeevsky_1.jpg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1800200" cy="2448272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 descr="F:\павлова картинки\00000001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18220"/>
            <a:ext cx="1800200" cy="240306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Рисунок 15" descr="F:\павлова картинки\000001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090495"/>
            <a:ext cx="1896234" cy="2563737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6660232" y="1874471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79512" y="340219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92939" y="260648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78" y="2831837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далее 18">
            <a:hlinkClick r:id="rId11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2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388620"/>
            <a:ext cx="6400800" cy="160858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Загадки </a:t>
            </a:r>
            <a:r>
              <a:rPr lang="ru-RU" sz="2400" dirty="0" smtClean="0">
                <a:solidFill>
                  <a:srgbClr val="FFFF00"/>
                </a:solidFill>
              </a:rPr>
              <a:t>цветов : </a:t>
            </a:r>
            <a:r>
              <a:rPr lang="ru-RU" sz="2400" dirty="0">
                <a:solidFill>
                  <a:srgbClr val="FFFF00"/>
                </a:solidFill>
              </a:rPr>
              <a:t>научно-художественная книга / Н. Павлова. – </a:t>
            </a:r>
            <a:r>
              <a:rPr lang="ru-RU" sz="2400" dirty="0" smtClean="0">
                <a:solidFill>
                  <a:srgbClr val="FFFF00"/>
                </a:solidFill>
              </a:rPr>
              <a:t>Л. </a:t>
            </a:r>
            <a:r>
              <a:rPr lang="ru-RU" sz="2400" dirty="0">
                <a:solidFill>
                  <a:srgbClr val="FFFF00"/>
                </a:solidFill>
              </a:rPr>
              <a:t>: Детская литература, 1977. – 95 с. : ил.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555776" y="2492896"/>
            <a:ext cx="4032448" cy="223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Живая </a:t>
            </a:r>
            <a:r>
              <a:rPr lang="ru-RU" sz="2400" dirty="0" smtClean="0">
                <a:solidFill>
                  <a:srgbClr val="FFFF00"/>
                </a:solidFill>
              </a:rPr>
              <a:t>бусинка : </a:t>
            </a:r>
            <a:r>
              <a:rPr lang="ru-RU" sz="2400" dirty="0">
                <a:solidFill>
                  <a:srgbClr val="FFFF00"/>
                </a:solidFill>
              </a:rPr>
              <a:t>сказки / Н. </a:t>
            </a:r>
            <a:r>
              <a:rPr lang="ru-RU" sz="2400" dirty="0" smtClean="0">
                <a:solidFill>
                  <a:srgbClr val="FFFF00"/>
                </a:solidFill>
              </a:rPr>
              <a:t>Павлова; </a:t>
            </a:r>
            <a:r>
              <a:rPr lang="ru-RU" sz="2400" dirty="0">
                <a:solidFill>
                  <a:srgbClr val="FFFF00"/>
                </a:solidFill>
              </a:rPr>
              <a:t>рис. Л. </a:t>
            </a:r>
            <a:r>
              <a:rPr lang="ru-RU" sz="2400" dirty="0" err="1">
                <a:solidFill>
                  <a:srgbClr val="FFFF00"/>
                </a:solidFill>
              </a:rPr>
              <a:t>Рыбченковой</a:t>
            </a:r>
            <a:r>
              <a:rPr lang="ru-RU" sz="2400" dirty="0">
                <a:solidFill>
                  <a:srgbClr val="FFFF00"/>
                </a:solidFill>
              </a:rPr>
              <a:t>. - М. : Детская литература, 1970. - 16 с. : ил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5085184"/>
            <a:ext cx="6400800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</a:t>
            </a:r>
            <a:r>
              <a:rPr lang="ru-RU" sz="2400" dirty="0" smtClean="0">
                <a:solidFill>
                  <a:srgbClr val="FFFF00"/>
                </a:solidFill>
              </a:rPr>
              <a:t>Крылатка-неудачница : </a:t>
            </a:r>
            <a:r>
              <a:rPr lang="ru-RU" sz="2400" dirty="0">
                <a:solidFill>
                  <a:srgbClr val="FFFF00"/>
                </a:solidFill>
              </a:rPr>
              <a:t>сказка / Н. </a:t>
            </a:r>
            <a:r>
              <a:rPr lang="ru-RU" sz="2400" dirty="0" smtClean="0">
                <a:solidFill>
                  <a:srgbClr val="FFFF00"/>
                </a:solidFill>
              </a:rPr>
              <a:t>Павлова; </a:t>
            </a:r>
            <a:r>
              <a:rPr lang="ru-RU" sz="2400" dirty="0">
                <a:solidFill>
                  <a:srgbClr val="FFFF00"/>
                </a:solidFill>
              </a:rPr>
              <a:t>рис. Н. </a:t>
            </a:r>
            <a:r>
              <a:rPr lang="ru-RU" sz="2400" dirty="0" err="1">
                <a:solidFill>
                  <a:srgbClr val="FFFF00"/>
                </a:solidFill>
              </a:rPr>
              <a:t>Холодовской</a:t>
            </a:r>
            <a:r>
              <a:rPr lang="ru-RU" sz="2400" dirty="0">
                <a:solidFill>
                  <a:srgbClr val="FFFF00"/>
                </a:solidFill>
              </a:rPr>
              <a:t>. – М. : Детская литература, 1973. – 16 с. : ил.</a:t>
            </a:r>
          </a:p>
        </p:txBody>
      </p:sp>
      <p:pic>
        <p:nvPicPr>
          <p:cNvPr id="10" name="Рисунок 9" descr="F:\павлова картинки\44297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1800200" cy="2376264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 descr="F:\павлова картинки\5d5f4.jpg">
            <a:hlinkClick r:id="rId4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97" y="3577580"/>
            <a:ext cx="1777639" cy="2299692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Рисунок 16" descr="F:\парапонова\pavlova-businka.jpg">
            <a:hlinkClick r:id="rId7"/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97202"/>
            <a:ext cx="1801748" cy="251191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301900" y="275579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660232" y="1781178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02073" y="3426867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Picture 5" descr="G:\book-158814_960_720.png">
            <a:hlinkClick r:id="rId7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272" y="442991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далее 18">
            <a:hlinkClick r:id="rId12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95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692696"/>
            <a:ext cx="6400800" cy="1304506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Земляничка / Н. </a:t>
            </a:r>
            <a:r>
              <a:rPr lang="ru-RU" sz="2400" dirty="0" smtClean="0">
                <a:solidFill>
                  <a:srgbClr val="FFFF00"/>
                </a:solidFill>
              </a:rPr>
              <a:t>Павлова; </a:t>
            </a:r>
            <a:r>
              <a:rPr lang="ru-RU" sz="2400" dirty="0">
                <a:solidFill>
                  <a:srgbClr val="FFFF00"/>
                </a:solidFill>
              </a:rPr>
              <a:t>рис. Н. </a:t>
            </a:r>
            <a:r>
              <a:rPr lang="ru-RU" sz="2400" dirty="0" err="1">
                <a:solidFill>
                  <a:srgbClr val="FFFF00"/>
                </a:solidFill>
              </a:rPr>
              <a:t>Чарушина</a:t>
            </a:r>
            <a:r>
              <a:rPr lang="ru-RU" sz="2400" dirty="0">
                <a:solidFill>
                  <a:srgbClr val="FFFF00"/>
                </a:solidFill>
              </a:rPr>
              <a:t>. - М. : </a:t>
            </a:r>
            <a:r>
              <a:rPr lang="ru-RU" sz="2400" dirty="0" err="1">
                <a:solidFill>
                  <a:srgbClr val="FFFF00"/>
                </a:solidFill>
              </a:rPr>
              <a:t>Детгиз</a:t>
            </a:r>
            <a:r>
              <a:rPr lang="ru-RU" sz="2400" dirty="0">
                <a:solidFill>
                  <a:srgbClr val="FFFF00"/>
                </a:solidFill>
              </a:rPr>
              <a:t>, 1962. - 13 с. : ил</a:t>
            </a:r>
            <a:r>
              <a:rPr lang="ru-RU" sz="2400" dirty="0" smtClean="0">
                <a:solidFill>
                  <a:srgbClr val="FFFF00"/>
                </a:solidFill>
              </a:rPr>
              <a:t>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555776" y="2351604"/>
            <a:ext cx="4032448" cy="2669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Жёлтый, белый, лиловый / Нина </a:t>
            </a:r>
            <a:r>
              <a:rPr lang="ru-RU" sz="2400" dirty="0" smtClean="0">
                <a:solidFill>
                  <a:srgbClr val="FFFF00"/>
                </a:solidFill>
              </a:rPr>
              <a:t>Павлова; </a:t>
            </a:r>
            <a:r>
              <a:rPr lang="ru-RU" sz="2400" dirty="0">
                <a:solidFill>
                  <a:srgbClr val="FFFF00"/>
                </a:solidFill>
              </a:rPr>
              <a:t>рис. В. </a:t>
            </a:r>
            <a:r>
              <a:rPr lang="ru-RU" sz="2400" dirty="0" err="1">
                <a:solidFill>
                  <a:srgbClr val="FFFF00"/>
                </a:solidFill>
              </a:rPr>
              <a:t>Алфеевского</a:t>
            </a:r>
            <a:r>
              <a:rPr lang="ru-RU" sz="2400" dirty="0">
                <a:solidFill>
                  <a:srgbClr val="FFFF00"/>
                </a:solidFill>
              </a:rPr>
              <a:t>. – СПб. ; М. : Речь, 2015. - 23 с. : ил. – (Любимая мамина книжка</a:t>
            </a:r>
            <a:r>
              <a:rPr lang="ru-RU" sz="2400" dirty="0" smtClean="0">
                <a:solidFill>
                  <a:srgbClr val="FFFF00"/>
                </a:solidFill>
              </a:rPr>
              <a:t>).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5085184"/>
            <a:ext cx="6400800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</a:t>
            </a:r>
            <a:r>
              <a:rPr lang="ru-RU" sz="2400" dirty="0" smtClean="0">
                <a:solidFill>
                  <a:srgbClr val="FFFF00"/>
                </a:solidFill>
              </a:rPr>
              <a:t>Бабочки : </a:t>
            </a:r>
            <a:r>
              <a:rPr lang="ru-RU" sz="2400" dirty="0">
                <a:solidFill>
                  <a:srgbClr val="FFFF00"/>
                </a:solidFill>
              </a:rPr>
              <a:t>м</a:t>
            </a:r>
            <a:r>
              <a:rPr lang="ru-RU" sz="2400" dirty="0" smtClean="0">
                <a:solidFill>
                  <a:srgbClr val="FFFF00"/>
                </a:solidFill>
              </a:rPr>
              <a:t>оя </a:t>
            </a:r>
            <a:r>
              <a:rPr lang="ru-RU" sz="2400" dirty="0">
                <a:solidFill>
                  <a:srgbClr val="FFFF00"/>
                </a:solidFill>
              </a:rPr>
              <a:t>первая зоология / Н. </a:t>
            </a:r>
            <a:r>
              <a:rPr lang="ru-RU" sz="2400" dirty="0" smtClean="0">
                <a:solidFill>
                  <a:srgbClr val="FFFF00"/>
                </a:solidFill>
              </a:rPr>
              <a:t>Павлова; </a:t>
            </a:r>
            <a:r>
              <a:rPr lang="ru-RU" sz="2400" dirty="0">
                <a:solidFill>
                  <a:srgbClr val="FFFF00"/>
                </a:solidFill>
              </a:rPr>
              <a:t>рис. Н. Яцкевич. - М. : </a:t>
            </a:r>
            <a:r>
              <a:rPr lang="ru-RU" sz="2400" dirty="0" err="1">
                <a:solidFill>
                  <a:srgbClr val="FFFF00"/>
                </a:solidFill>
              </a:rPr>
              <a:t>Детгиз</a:t>
            </a:r>
            <a:r>
              <a:rPr lang="ru-RU" sz="2400" dirty="0">
                <a:solidFill>
                  <a:srgbClr val="FFFF00"/>
                </a:solidFill>
              </a:rPr>
              <a:t>, 1961. - 20 с. : ил.</a:t>
            </a:r>
          </a:p>
        </p:txBody>
      </p:sp>
      <p:pic>
        <p:nvPicPr>
          <p:cNvPr id="12" name="Рисунок 11" descr="F:\парапонова\4eb6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1872208" cy="2376264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 descr="F:\img731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30" y="3789040"/>
            <a:ext cx="1821414" cy="246431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Рисунок 15" descr="D:\Документы_библиотекарь\Парапонова\моя Павлова\Алфеевский\0_afbf5018c3f3219dfd03c460be6f4017_1401185131.jpg">
            <a:hlinkClick r:id="rId6"/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558"/>
          <a:stretch/>
        </p:blipFill>
        <p:spPr bwMode="auto">
          <a:xfrm>
            <a:off x="6948264" y="2094523"/>
            <a:ext cx="1746885" cy="2415540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Овал 9"/>
          <p:cNvSpPr/>
          <p:nvPr/>
        </p:nvSpPr>
        <p:spPr>
          <a:xfrm>
            <a:off x="6732240" y="1878499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5264" y="357301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75264" y="268607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Picture 5" descr="G:\book-158814_960_720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48" y="4426168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далее 18">
            <a:hlinkClick r:id="rId11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6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388620"/>
            <a:ext cx="6264696" cy="116817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, П. Сказки / П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; </a:t>
            </a:r>
            <a:r>
              <a:rPr lang="ru-RU" sz="2400" dirty="0">
                <a:solidFill>
                  <a:srgbClr val="FFFF00"/>
                </a:solidFill>
              </a:rPr>
              <a:t>худож. П. П. Садков. -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1980.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176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555776" y="1988840"/>
            <a:ext cx="4032448" cy="30243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, П. </a:t>
            </a:r>
            <a:r>
              <a:rPr lang="ru-RU" sz="2400" dirty="0" err="1" smtClean="0">
                <a:solidFill>
                  <a:srgbClr val="FFFF00"/>
                </a:solidFill>
              </a:rPr>
              <a:t>Чао</a:t>
            </a:r>
            <a:r>
              <a:rPr lang="ru-RU" sz="2400" dirty="0" smtClean="0">
                <a:solidFill>
                  <a:srgbClr val="FFFF00"/>
                </a:solidFill>
              </a:rPr>
              <a:t> – победитель волшебников : сказочная повесть / П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; </a:t>
            </a:r>
            <a:r>
              <a:rPr lang="ru-RU" sz="2400" dirty="0">
                <a:solidFill>
                  <a:srgbClr val="FFFF00"/>
                </a:solidFill>
              </a:rPr>
              <a:t>худож. П. П. Садков. -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1974.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216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  <a:p>
            <a:pPr algn="l"/>
            <a:r>
              <a:rPr lang="ru-RU" sz="2400" dirty="0" smtClean="0">
                <a:solidFill>
                  <a:srgbClr val="FFFF00"/>
                </a:solidFill>
              </a:rPr>
              <a:t> 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6711" y="4653136"/>
            <a:ext cx="6141753" cy="1771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, П. Требуется король : сказочная повесть / </a:t>
            </a:r>
            <a:r>
              <a:rPr lang="ru-RU" sz="2400" dirty="0" err="1" smtClean="0">
                <a:solidFill>
                  <a:srgbClr val="FFFF00"/>
                </a:solidFill>
              </a:rPr>
              <a:t>Петроний</a:t>
            </a:r>
            <a:r>
              <a:rPr lang="ru-RU" sz="2400" dirty="0" smtClean="0">
                <a:solidFill>
                  <a:srgbClr val="FFFF00"/>
                </a:solidFill>
              </a:rPr>
              <a:t> Гай </a:t>
            </a:r>
            <a:r>
              <a:rPr lang="ru-RU" sz="2400" dirty="0" err="1" smtClean="0">
                <a:solidFill>
                  <a:srgbClr val="FFFF00"/>
                </a:solidFill>
              </a:rPr>
              <a:t>Аматуни</a:t>
            </a:r>
            <a:r>
              <a:rPr lang="ru-RU" sz="2400" dirty="0" smtClean="0">
                <a:solidFill>
                  <a:srgbClr val="FFFF00"/>
                </a:solidFill>
              </a:rPr>
              <a:t>; худож. П. П. Садков. </a:t>
            </a:r>
            <a:r>
              <a:rPr lang="ru-RU" sz="2400" dirty="0">
                <a:solidFill>
                  <a:srgbClr val="FFFF00"/>
                </a:solidFill>
              </a:rPr>
              <a:t>-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1977</a:t>
            </a:r>
            <a:r>
              <a:rPr lang="ru-RU" sz="2400" dirty="0">
                <a:solidFill>
                  <a:srgbClr val="FFFF00"/>
                </a:solidFill>
              </a:rPr>
              <a:t>. – </a:t>
            </a:r>
            <a:r>
              <a:rPr lang="ru-RU" sz="2400" dirty="0" smtClean="0">
                <a:solidFill>
                  <a:srgbClr val="FFFF00"/>
                </a:solidFill>
              </a:rPr>
              <a:t>104 с. : ил.</a:t>
            </a:r>
            <a:endParaRPr lang="ru-RU" sz="2400" dirty="0">
              <a:solidFill>
                <a:srgbClr val="FFFF00"/>
              </a:solidFill>
            </a:endParaRP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2" name="Рисунок 11" descr="Сборник П. Г. Аматуни &quot;Сказки&quot;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2" y="400050"/>
            <a:ext cx="1836634" cy="245288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154358" y="18402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 descr="G:\для буклетов\img6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3" y="3501008"/>
            <a:ext cx="1873288" cy="237626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54358" y="328498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1" name="Picture 3" descr="G:\для буклетов\img6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87" y="1592796"/>
            <a:ext cx="2005603" cy="252027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6423263" y="1340768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Управляющая кнопка: назад 15">
            <a:hlinkClick r:id="rId8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5" descr="G:\book-158814_960_720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53" y="3933056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692696"/>
            <a:ext cx="6400800" cy="165890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</a:t>
            </a:r>
            <a:r>
              <a:rPr lang="ru-RU" sz="2400" dirty="0" smtClean="0">
                <a:solidFill>
                  <a:srgbClr val="FFFF00"/>
                </a:solidFill>
              </a:rPr>
              <a:t>М. Мышонок заблудился : </a:t>
            </a:r>
            <a:r>
              <a:rPr lang="ru-RU" sz="2400" dirty="0">
                <a:solidFill>
                  <a:srgbClr val="FFFF00"/>
                </a:solidFill>
              </a:rPr>
              <a:t>сказки / </a:t>
            </a:r>
            <a:r>
              <a:rPr lang="ru-RU" sz="2400" dirty="0" smtClean="0">
                <a:solidFill>
                  <a:srgbClr val="FFFF00"/>
                </a:solidFill>
              </a:rPr>
              <a:t>Н. М. Павлова; </a:t>
            </a:r>
            <a:r>
              <a:rPr lang="ru-RU" sz="2400" dirty="0">
                <a:solidFill>
                  <a:srgbClr val="FFFF00"/>
                </a:solidFill>
              </a:rPr>
              <a:t>рис. Д. Горлова. – СПб. ; М. : Речь, 2015. - 23 с. : ил. – (Любимая мамина книжка).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904230" y="2761194"/>
            <a:ext cx="4032448" cy="1729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FFFF00"/>
                </a:solidFill>
              </a:rPr>
              <a:t>Павлова, Н. </a:t>
            </a:r>
            <a:r>
              <a:rPr lang="ru-RU" sz="2400" dirty="0" smtClean="0">
                <a:solidFill>
                  <a:srgbClr val="FFFF00"/>
                </a:solidFill>
              </a:rPr>
              <a:t>Секрет : сказки </a:t>
            </a:r>
            <a:r>
              <a:rPr lang="ru-RU" sz="2400" dirty="0">
                <a:solidFill>
                  <a:srgbClr val="FFFF00"/>
                </a:solidFill>
              </a:rPr>
              <a:t>/ </a:t>
            </a:r>
            <a:r>
              <a:rPr lang="ru-RU" sz="2400" dirty="0" smtClean="0">
                <a:solidFill>
                  <a:srgbClr val="FFFF00"/>
                </a:solidFill>
              </a:rPr>
              <a:t>Н. Павлова; </a:t>
            </a:r>
            <a:r>
              <a:rPr lang="ru-RU" sz="2400" dirty="0">
                <a:solidFill>
                  <a:srgbClr val="FFFF00"/>
                </a:solidFill>
              </a:rPr>
              <a:t>рис. </a:t>
            </a:r>
            <a:r>
              <a:rPr lang="ru-RU" sz="2400" dirty="0" smtClean="0">
                <a:solidFill>
                  <a:srgbClr val="FFFF00"/>
                </a:solidFill>
              </a:rPr>
              <a:t>Б. </a:t>
            </a:r>
            <a:r>
              <a:rPr lang="ru-RU" sz="2400" dirty="0" err="1" smtClean="0">
                <a:solidFill>
                  <a:srgbClr val="FFFF00"/>
                </a:solidFill>
              </a:rPr>
              <a:t>Калаушина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Л. : </a:t>
            </a:r>
            <a:r>
              <a:rPr lang="ru-RU" sz="2400" dirty="0" err="1" smtClean="0">
                <a:solidFill>
                  <a:srgbClr val="FFFF00"/>
                </a:solidFill>
              </a:rPr>
              <a:t>Детгиз</a:t>
            </a:r>
            <a:r>
              <a:rPr lang="ru-RU" sz="2400" dirty="0" smtClean="0">
                <a:solidFill>
                  <a:srgbClr val="FFFF00"/>
                </a:solidFill>
              </a:rPr>
              <a:t>, 1957. – 48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5085184"/>
            <a:ext cx="6400800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Павлова, Н. Разными глазами : сказки о лесе и лесных цветах / Н. Павлова; рис. </a:t>
            </a:r>
            <a:r>
              <a:rPr lang="ru-RU" sz="2400" dirty="0">
                <a:solidFill>
                  <a:srgbClr val="FFFF00"/>
                </a:solidFill>
              </a:rPr>
              <a:t>Е. </a:t>
            </a:r>
            <a:r>
              <a:rPr lang="ru-RU" sz="2400" dirty="0" smtClean="0">
                <a:solidFill>
                  <a:srgbClr val="FFFF00"/>
                </a:solidFill>
              </a:rPr>
              <a:t>Бианки. – М. : </a:t>
            </a:r>
            <a:r>
              <a:rPr lang="ru-RU" sz="2400" dirty="0" err="1" smtClean="0">
                <a:solidFill>
                  <a:srgbClr val="FFFF00"/>
                </a:solidFill>
              </a:rPr>
              <a:t>Детгиз</a:t>
            </a:r>
            <a:r>
              <a:rPr lang="ru-RU" sz="2400" dirty="0" smtClean="0">
                <a:solidFill>
                  <a:srgbClr val="FFFF00"/>
                </a:solidFill>
              </a:rPr>
              <a:t>, 1959. – 58 с. : ил.</a:t>
            </a:r>
          </a:p>
        </p:txBody>
      </p:sp>
      <p:pic>
        <p:nvPicPr>
          <p:cNvPr id="10" name="Рисунок 9" descr="D:\Документы_библиотекарь\Парапонова\моя Павлова\Алфеевский\0_305a0f6e189c12ba45ad4e5300ba478c_1397523292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1" t="4693" r="20096" b="2889"/>
          <a:stretch/>
        </p:blipFill>
        <p:spPr bwMode="auto">
          <a:xfrm>
            <a:off x="467544" y="692696"/>
            <a:ext cx="1774190" cy="230425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38" name="Picture 2" descr="G:\для буклетов\0_83b12_103f643_-1-X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605166"/>
            <a:ext cx="1774190" cy="238546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для буклетов\0_60848_c4746c40_L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936678" y="2253407"/>
            <a:ext cx="1783373" cy="234691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251521" y="47667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Picture 5" descr="G:\book-158814_960_720.png">
            <a:hlinkClick r:id="rId7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06" y="4479494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G:\book-158814_960_720.png">
            <a:hlinkClick r:id="rId12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81" y="5877272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5">
            <a:hlinkClick r:id="rId1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1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55776" y="446603"/>
            <a:ext cx="6400800" cy="165890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</a:t>
            </a:r>
            <a:r>
              <a:rPr lang="ru-RU" sz="2400" dirty="0" smtClean="0">
                <a:solidFill>
                  <a:srgbClr val="FFFF00"/>
                </a:solidFill>
              </a:rPr>
              <a:t>Сказки про игрушки / Н. </a:t>
            </a:r>
            <a:r>
              <a:rPr lang="ru-RU" sz="2400" dirty="0">
                <a:solidFill>
                  <a:srgbClr val="FFFF00"/>
                </a:solidFill>
              </a:rPr>
              <a:t>Павлова; рис. </a:t>
            </a:r>
            <a:r>
              <a:rPr lang="ru-RU" sz="2400" dirty="0" smtClean="0">
                <a:solidFill>
                  <a:srgbClr val="FFFF00"/>
                </a:solidFill>
              </a:rPr>
              <a:t>И. Белопольской.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М</a:t>
            </a:r>
            <a:r>
              <a:rPr lang="ru-RU" sz="2400" dirty="0">
                <a:solidFill>
                  <a:srgbClr val="FFFF00"/>
                </a:solidFill>
              </a:rPr>
              <a:t>. : </a:t>
            </a:r>
            <a:r>
              <a:rPr lang="ru-RU" sz="2400" dirty="0" smtClean="0">
                <a:solidFill>
                  <a:srgbClr val="FFFF00"/>
                </a:solidFill>
              </a:rPr>
              <a:t>Детская литература, 1964. 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555776" y="2351604"/>
            <a:ext cx="4032448" cy="215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</a:t>
            </a:r>
            <a:r>
              <a:rPr lang="ru-RU" sz="2400" dirty="0" smtClean="0">
                <a:solidFill>
                  <a:srgbClr val="FFFF00"/>
                </a:solidFill>
              </a:rPr>
              <a:t>Чьи башмачки? </a:t>
            </a:r>
            <a:r>
              <a:rPr lang="ru-RU" sz="2400" dirty="0">
                <a:solidFill>
                  <a:srgbClr val="FFFF00"/>
                </a:solidFill>
              </a:rPr>
              <a:t>/ </a:t>
            </a:r>
            <a:r>
              <a:rPr lang="ru-RU" sz="2400" dirty="0" smtClean="0">
                <a:solidFill>
                  <a:srgbClr val="FFFF00"/>
                </a:solidFill>
              </a:rPr>
              <a:t>Н. </a:t>
            </a:r>
            <a:r>
              <a:rPr lang="ru-RU" sz="2400" dirty="0">
                <a:solidFill>
                  <a:srgbClr val="FFFF00"/>
                </a:solidFill>
              </a:rPr>
              <a:t>Павлова; </a:t>
            </a:r>
            <a:r>
              <a:rPr lang="ru-RU" sz="2400" dirty="0" smtClean="0">
                <a:solidFill>
                  <a:srgbClr val="FFFF00"/>
                </a:solidFill>
              </a:rPr>
              <a:t>ил. </a:t>
            </a:r>
            <a:r>
              <a:rPr lang="ru-RU" sz="2400" dirty="0" err="1">
                <a:solidFill>
                  <a:srgbClr val="FFFF00"/>
                </a:solidFill>
              </a:rPr>
              <a:t>Седулиной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Н. П.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М</a:t>
            </a:r>
            <a:r>
              <a:rPr lang="ru-RU" sz="2400" dirty="0">
                <a:solidFill>
                  <a:srgbClr val="FFFF00"/>
                </a:solidFill>
              </a:rPr>
              <a:t>. : </a:t>
            </a:r>
            <a:r>
              <a:rPr lang="ru-RU" sz="2400" dirty="0" smtClean="0">
                <a:solidFill>
                  <a:srgbClr val="FFFF00"/>
                </a:solidFill>
              </a:rPr>
              <a:t>Детская литература, 1989. – (Для маленьких).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4822012"/>
            <a:ext cx="6400800" cy="1919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Павлова Н. Большая путаница : рассказ / Н. Павлова; худож. Б. </a:t>
            </a:r>
            <a:r>
              <a:rPr lang="ru-RU" sz="2400" dirty="0" err="1" smtClean="0">
                <a:solidFill>
                  <a:srgbClr val="FFFF00"/>
                </a:solidFill>
              </a:rPr>
              <a:t>Калаушин</a:t>
            </a:r>
            <a:r>
              <a:rPr lang="ru-RU" sz="2400" dirty="0" smtClean="0">
                <a:solidFill>
                  <a:srgbClr val="FFFF00"/>
                </a:solidFill>
              </a:rPr>
              <a:t>. - Л. : Детская литература,  1965. - 14 с. : ил.</a:t>
            </a:r>
          </a:p>
        </p:txBody>
      </p:sp>
      <p:pic>
        <p:nvPicPr>
          <p:cNvPr id="15362" name="Picture 2" descr="G:\для буклетов\0_62412_860с071cd_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603"/>
            <a:ext cx="1800200" cy="244647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для буклетов\294p9a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22737"/>
            <a:ext cx="1855768" cy="239855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:\для буклетов\182677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041" y="1844824"/>
            <a:ext cx="1874283" cy="249654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45" y="2795581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6" y="5873113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24" y="4188458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алее 14">
            <a:hlinkClick r:id="rId1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692696"/>
            <a:ext cx="6400800" cy="165890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</a:t>
            </a:r>
            <a:r>
              <a:rPr lang="ru-RU" sz="2400" dirty="0" smtClean="0">
                <a:solidFill>
                  <a:srgbClr val="FFFF00"/>
                </a:solidFill>
              </a:rPr>
              <a:t>На машине / Н. Павлова; рис. Е. Чайко и М. Гран.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М. : Детская литература, 1971. – 14 с. : ил. - (Для маленьких).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05834" y="2654544"/>
            <a:ext cx="4032448" cy="215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</a:t>
            </a:r>
            <a:r>
              <a:rPr lang="ru-RU" sz="2400" dirty="0" err="1" smtClean="0">
                <a:solidFill>
                  <a:srgbClr val="FFFF00"/>
                </a:solidFill>
              </a:rPr>
              <a:t>Селангинелла</a:t>
            </a:r>
            <a:r>
              <a:rPr lang="ru-RU" sz="2400" dirty="0" smtClean="0">
                <a:solidFill>
                  <a:srgbClr val="FFFF00"/>
                </a:solidFill>
              </a:rPr>
              <a:t> – дитя пустыни </a:t>
            </a:r>
            <a:r>
              <a:rPr lang="ru-RU" sz="2400" dirty="0">
                <a:solidFill>
                  <a:srgbClr val="FFFF00"/>
                </a:solidFill>
              </a:rPr>
              <a:t>/ </a:t>
            </a:r>
            <a:r>
              <a:rPr lang="ru-RU" sz="2400" dirty="0" smtClean="0">
                <a:solidFill>
                  <a:srgbClr val="FFFF00"/>
                </a:solidFill>
              </a:rPr>
              <a:t>Н. Павлова; рис. В. </a:t>
            </a:r>
            <a:r>
              <a:rPr lang="ru-RU" sz="2400" dirty="0" err="1" smtClean="0">
                <a:solidFill>
                  <a:srgbClr val="FFFF00"/>
                </a:solidFill>
              </a:rPr>
              <a:t>Елкина</a:t>
            </a:r>
            <a:r>
              <a:rPr lang="ru-RU" sz="2400" dirty="0" smtClean="0">
                <a:solidFill>
                  <a:srgbClr val="FFFF00"/>
                </a:solidFill>
              </a:rPr>
              <a:t>. – Л. : </a:t>
            </a:r>
            <a:r>
              <a:rPr lang="ru-RU" sz="2400" dirty="0" err="1" smtClean="0">
                <a:solidFill>
                  <a:srgbClr val="FFFF00"/>
                </a:solidFill>
              </a:rPr>
              <a:t>Детгиз</a:t>
            </a:r>
            <a:r>
              <a:rPr lang="ru-RU" sz="2400" dirty="0" smtClean="0">
                <a:solidFill>
                  <a:srgbClr val="FFFF00"/>
                </a:solidFill>
              </a:rPr>
              <a:t>, 1947. – 63 с. : ил.</a:t>
            </a:r>
          </a:p>
          <a:p>
            <a:pPr algn="just"/>
            <a:endParaRPr lang="ru-RU" sz="2400" dirty="0" smtClean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5085184"/>
            <a:ext cx="6400800" cy="1168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Павлова, Н. </a:t>
            </a:r>
            <a:r>
              <a:rPr lang="ru-RU" sz="2400" dirty="0" smtClean="0">
                <a:solidFill>
                  <a:srgbClr val="FFFF00"/>
                </a:solidFill>
              </a:rPr>
              <a:t>Щепочка и камешек : рассказ / Н. М. Павлова. – Л. : </a:t>
            </a:r>
            <a:r>
              <a:rPr lang="ru-RU" sz="2400" dirty="0" err="1" smtClean="0">
                <a:solidFill>
                  <a:srgbClr val="FFFF00"/>
                </a:solidFill>
              </a:rPr>
              <a:t>Детгиз</a:t>
            </a:r>
            <a:r>
              <a:rPr lang="ru-RU" sz="2400" dirty="0" smtClean="0">
                <a:solidFill>
                  <a:srgbClr val="FFFF00"/>
                </a:solidFill>
              </a:rPr>
              <a:t>, 1961. – 23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6386" name="Picture 2" descr="G:\для буклетов\na-mashine_3511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1851661" cy="242567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imag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33774"/>
            <a:ext cx="1851661" cy="255643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61944"/>
            <a:ext cx="1761392" cy="246004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5" descr="G:\book-158814_960_720.png">
            <a:hlinkClick r:id="rId6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82" y="4425366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назад 11">
            <a:hlinkClick r:id="rId11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35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Вера Фёдоровна ПАНОВА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Русская писательница, драматург, журналист. Родилась в Ростове-на-Дону, семнадцати лет поступила работать в редакцию ростовской газеты «Трудовой Дон». </a:t>
            </a: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Панова принимала близкое участие в детских изданиях Ростова: газете «Ленинские внучата», журналах «Костёр» и «Горн». Вера Фёдоровна не стала детской писательницей, но интерес к детям, их судьбам, к их отношениям со взрослыми не покидал её на протяжении всей писательской биографии.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Скругленный прямоугольник 8">
            <a:hlinkClick r:id="rId2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2050" name="Picture 2" descr="G:\7124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417852" cy="302433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44" y="4221088"/>
            <a:ext cx="475144" cy="74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0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404664"/>
            <a:ext cx="6400800" cy="165890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Панова, В. Как тур из неволи бегал </a:t>
            </a:r>
            <a:r>
              <a:rPr lang="ru-RU" sz="2400" dirty="0" smtClean="0">
                <a:solidFill>
                  <a:srgbClr val="FFFF00"/>
                </a:solidFill>
              </a:rPr>
              <a:t>/ Вера </a:t>
            </a:r>
            <a:r>
              <a:rPr lang="ru-RU" sz="2400" dirty="0">
                <a:solidFill>
                  <a:srgbClr val="FFFF00"/>
                </a:solidFill>
              </a:rPr>
              <a:t>Панова; худож. Н. А. Драгунов. – Ростов н/Д : Книжное издательство, 1973. – 18 с. : ил.</a:t>
            </a:r>
            <a:endParaRPr lang="ru-RU" sz="2400" dirty="0" smtClean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05834" y="2347637"/>
            <a:ext cx="4032448" cy="215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Панова, В. Сказание об Ольге / Вера Панова; рис. Т. Горб. – Л. : Детская литература, 1975. – 62 с. : ил.</a:t>
            </a:r>
          </a:p>
          <a:p>
            <a:pPr algn="just"/>
            <a:endParaRPr lang="ru-RU" sz="2400" dirty="0" smtClean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4725144"/>
            <a:ext cx="6400800" cy="15282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Панова, В. Серёжа. Несколько историй из жизни очень маленького мальчика / В. Панова; худож. В. </a:t>
            </a:r>
            <a:r>
              <a:rPr lang="ru-RU" sz="2400" dirty="0" err="1" smtClean="0">
                <a:solidFill>
                  <a:srgbClr val="FFFF00"/>
                </a:solidFill>
              </a:rPr>
              <a:t>Гальдяев</a:t>
            </a:r>
            <a:r>
              <a:rPr lang="ru-RU" sz="2400" dirty="0" smtClean="0">
                <a:solidFill>
                  <a:srgbClr val="FFFF00"/>
                </a:solidFill>
              </a:rPr>
              <a:t>. – М. : Советская Россия, 1978. – 104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5122" name="Picture 2" descr="F:\img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1879923" cy="244827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img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7753"/>
            <a:ext cx="1879923" cy="245235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img7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05684"/>
            <a:ext cx="1945556" cy="248438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275264" y="268607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619818" y="177281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72566" y="3361729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Управляющая кнопка: далее 14">
            <a:hlinkClick r:id="rId8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19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548680"/>
            <a:ext cx="6400800" cy="151489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Панова, В. </a:t>
            </a:r>
            <a:r>
              <a:rPr lang="ru-RU" sz="2400" dirty="0" smtClean="0">
                <a:solidFill>
                  <a:srgbClr val="FFFF00"/>
                </a:solidFill>
              </a:rPr>
              <a:t>Валя и Володя / В. Панова. – Л. : Детская литература, 1966.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634358" y="2133462"/>
            <a:ext cx="4032448" cy="215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Панова, В. Наши дети : рассказы, повести и пьеса / Вера Панова; ил. Н. </a:t>
            </a:r>
            <a:r>
              <a:rPr lang="ru-RU" sz="2400" dirty="0" err="1" smtClean="0">
                <a:solidFill>
                  <a:srgbClr val="FFFF00"/>
                </a:solidFill>
              </a:rPr>
              <a:t>Лямин</a:t>
            </a:r>
            <a:r>
              <a:rPr lang="ru-RU" sz="2400" dirty="0" smtClean="0">
                <a:solidFill>
                  <a:srgbClr val="FFFF00"/>
                </a:solidFill>
              </a:rPr>
              <a:t>. – Л. : Детская литература, 1973. – 206 с. </a:t>
            </a:r>
          </a:p>
          <a:p>
            <a:pPr algn="just"/>
            <a:endParaRPr lang="ru-RU" sz="2400" dirty="0" smtClean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4725144"/>
            <a:ext cx="6400800" cy="152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Панова, В. Сергей Иванович и Таня / Вера Панова; худож. В. </a:t>
            </a:r>
            <a:r>
              <a:rPr lang="ru-RU" sz="2400" dirty="0" err="1" smtClean="0">
                <a:solidFill>
                  <a:srgbClr val="FFFF00"/>
                </a:solidFill>
              </a:rPr>
              <a:t>Гальдяев</a:t>
            </a:r>
            <a:r>
              <a:rPr lang="ru-RU" sz="2400" dirty="0" smtClean="0">
                <a:solidFill>
                  <a:srgbClr val="FFFF00"/>
                </a:solidFill>
              </a:rPr>
              <a:t>. – М. : Малыш, 1983.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G:\6ca9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1" y="548680"/>
            <a:ext cx="1898136" cy="242624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56ab947f80fcb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283" y="1919288"/>
            <a:ext cx="1724538" cy="258680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aDrQh9OzSu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48379"/>
            <a:ext cx="1898136" cy="253331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назад 9">
            <a:hlinkClick r:id="rId8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1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Дмитрий Ильич ПЕТРОВ (БИРЮК)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1268760"/>
            <a:ext cx="5688632" cy="4370352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Милостью судьбы он был возведён в ранг писателя, но коварной музе было угодно, чтобы он увлекался всё новыми и новыми темами и жанрами, идеями, бросался от одного к другому.</a:t>
            </a: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Занявшись исторической романистикой, писатель Петров взял себе псевдоним Бирюк, хотя ничего угрюмо-замкнутого в его характере не было. Появление этого псевдонима он объяснял так: «Дед мой по матери носил фамилию Бирюков, и в первое время журналистской деятельности – в честь его – Бирюк был моим псевдонимом. Позднее он слился с фамилией».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52" name="Picture 4" descr="F:\Новый рисунок (2)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12"/>
          <a:stretch/>
        </p:blipFill>
        <p:spPr bwMode="auto">
          <a:xfrm>
            <a:off x="467544" y="1484784"/>
            <a:ext cx="2376264" cy="291717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rId4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5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Виталий Николаевич СЁМИН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1268760"/>
            <a:ext cx="6264696" cy="4370352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Русский писатель, родился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Ростове-на-Дону в 1927 году. В начале войны, когда Ростов подвергся жесточайшим бомбардировкам, он был семиклассником. В 42-м, в числе 53 000 ростовчан от 1900 до 1927 года рождения, его угнали на работу в Германию. После войны ему повезло, и он не попал в проверочно-фильтрационный лагерь, но окончить Ростовский пединститут не смог — из-за своей, как считалось тогда, запятнанной биографии. Однако он стал журналистом — литературным сотрудником газеты «Вечерний Ростов», редактором передач Ростовского телевидения. Большинство произведений носит автобиографический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характер.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54756"/>
            <a:ext cx="2088232" cy="32715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rId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08" y="4485610"/>
            <a:ext cx="486580" cy="7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2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Николай Михайлович </a:t>
            </a:r>
            <a:r>
              <a:rPr lang="ru-RU" sz="4000" dirty="0" smtClean="0">
                <a:solidFill>
                  <a:srgbClr val="FFFF00"/>
                </a:solidFill>
              </a:rPr>
              <a:t>СКРЕБОВ 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Николай Михайлович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Скребов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принадлежит к тому поколению писателей, которое пришло в литературную жизнь страны на рубеже 50-х и 60-х годов прошлого века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Выразительные названия поэтических сборников Николая Михайловича дают возможность нарисовать его творческий портрет.</a:t>
            </a:r>
          </a:p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Поэт доверительно признается, что его «Любимый цвет» вбирает весь спектр ощущения полноты и смысла жизни, в которой «Эпоха бережной любви» сменяется «Южной вьюгой», что «Хронику счастья» нельзя проследить, если не чувствуешь «Родства» со всеми теми, кто увидел свет «Под неспокойной звездой».</a:t>
            </a:r>
          </a:p>
          <a:p>
            <a:pPr algn="just"/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Рисунок 48" descr="Н. М. Скребов. Редактор радиожурнала &quot;Дон литературный&quot;. 1985 г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381250" cy="3467100"/>
          </a:xfrm>
          <a:prstGeom prst="rect">
            <a:avLst/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9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08" y="4869160"/>
            <a:ext cx="486580" cy="7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92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133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692696"/>
            <a:ext cx="6400800" cy="1304506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 smtClean="0">
                <a:solidFill>
                  <a:srgbClr val="FFFF00"/>
                </a:solidFill>
              </a:rPr>
              <a:t>Скребов</a:t>
            </a:r>
            <a:r>
              <a:rPr lang="ru-RU" sz="2400" dirty="0" smtClean="0">
                <a:solidFill>
                  <a:srgbClr val="FFFF00"/>
                </a:solidFill>
              </a:rPr>
              <a:t>, </a:t>
            </a:r>
            <a:r>
              <a:rPr lang="ru-RU" sz="2400" dirty="0">
                <a:solidFill>
                  <a:srgbClr val="FFFF00"/>
                </a:solidFill>
              </a:rPr>
              <a:t>Н. М. Под неспокойною </a:t>
            </a:r>
            <a:r>
              <a:rPr lang="ru-RU" sz="2400" dirty="0" smtClean="0">
                <a:solidFill>
                  <a:srgbClr val="FFFF00"/>
                </a:solidFill>
              </a:rPr>
              <a:t>звездою : </a:t>
            </a:r>
            <a:r>
              <a:rPr lang="ru-RU" sz="2400" dirty="0">
                <a:solidFill>
                  <a:srgbClr val="FFFF00"/>
                </a:solidFill>
              </a:rPr>
              <a:t>баллады и </a:t>
            </a:r>
            <a:r>
              <a:rPr lang="ru-RU" sz="2400" dirty="0" smtClean="0">
                <a:solidFill>
                  <a:srgbClr val="FFFF00"/>
                </a:solidFill>
              </a:rPr>
              <a:t>стихи / Н. </a:t>
            </a:r>
            <a:r>
              <a:rPr lang="ru-RU" sz="2400" dirty="0" err="1" smtClean="0">
                <a:solidFill>
                  <a:srgbClr val="FFFF00"/>
                </a:solidFill>
              </a:rPr>
              <a:t>Скребов</a:t>
            </a:r>
            <a:r>
              <a:rPr lang="ru-RU" sz="2400" dirty="0" smtClean="0">
                <a:solidFill>
                  <a:srgbClr val="FFFF00"/>
                </a:solidFill>
              </a:rPr>
              <a:t>. – Ростов н/Д, </a:t>
            </a:r>
            <a:r>
              <a:rPr lang="ru-RU" sz="2400" dirty="0">
                <a:solidFill>
                  <a:srgbClr val="FFFF00"/>
                </a:solidFill>
              </a:rPr>
              <a:t>1971.</a:t>
            </a: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771800" y="2351604"/>
            <a:ext cx="3816424" cy="215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 err="1" smtClean="0">
                <a:solidFill>
                  <a:srgbClr val="FFFF00"/>
                </a:solidFill>
              </a:rPr>
              <a:t>Скребов</a:t>
            </a:r>
            <a:r>
              <a:rPr lang="ru-RU" sz="2400" dirty="0" smtClean="0">
                <a:solidFill>
                  <a:srgbClr val="FFFF00"/>
                </a:solidFill>
              </a:rPr>
              <a:t>, </a:t>
            </a:r>
            <a:r>
              <a:rPr lang="ru-RU" sz="2400" dirty="0">
                <a:solidFill>
                  <a:srgbClr val="FFFF00"/>
                </a:solidFill>
              </a:rPr>
              <a:t>Н. М. Только </a:t>
            </a:r>
            <a:r>
              <a:rPr lang="ru-RU" sz="2400" dirty="0" smtClean="0">
                <a:solidFill>
                  <a:srgbClr val="FFFF00"/>
                </a:solidFill>
              </a:rPr>
              <a:t>вместе : стихи / Николай </a:t>
            </a:r>
            <a:r>
              <a:rPr lang="ru-RU" sz="2400" dirty="0" err="1" smtClean="0">
                <a:solidFill>
                  <a:srgbClr val="FFFF00"/>
                </a:solidFill>
              </a:rPr>
              <a:t>Скребов</a:t>
            </a:r>
            <a:r>
              <a:rPr lang="ru-RU" sz="2400" dirty="0" smtClean="0">
                <a:solidFill>
                  <a:srgbClr val="FFFF00"/>
                </a:solidFill>
              </a:rPr>
              <a:t>; рис. А. Мосина. </a:t>
            </a:r>
            <a:r>
              <a:rPr lang="ru-RU" sz="2400" dirty="0">
                <a:solidFill>
                  <a:srgbClr val="FFFF00"/>
                </a:solidFill>
              </a:rPr>
              <a:t>Ростов-на-Дону, 1964.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05834" y="5085184"/>
            <a:ext cx="6400800" cy="1168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err="1" smtClean="0">
                <a:solidFill>
                  <a:srgbClr val="FFFF00"/>
                </a:solidFill>
              </a:rPr>
              <a:t>Скребов</a:t>
            </a:r>
            <a:r>
              <a:rPr lang="ru-RU" sz="2400" dirty="0" smtClean="0">
                <a:solidFill>
                  <a:srgbClr val="FFFF00"/>
                </a:solidFill>
              </a:rPr>
              <a:t>, </a:t>
            </a:r>
            <a:r>
              <a:rPr lang="ru-RU" sz="2400" dirty="0">
                <a:solidFill>
                  <a:srgbClr val="FFFF00"/>
                </a:solidFill>
              </a:rPr>
              <a:t>Н. М. Толстопятые </a:t>
            </a:r>
            <a:r>
              <a:rPr lang="ru-RU" sz="2400" dirty="0" smtClean="0">
                <a:solidFill>
                  <a:srgbClr val="FFFF00"/>
                </a:solidFill>
              </a:rPr>
              <a:t>друзья : стихи / Николай </a:t>
            </a:r>
            <a:r>
              <a:rPr lang="ru-RU" sz="2400" dirty="0" err="1" smtClean="0">
                <a:solidFill>
                  <a:srgbClr val="FFFF00"/>
                </a:solidFill>
              </a:rPr>
              <a:t>Скребов</a:t>
            </a:r>
            <a:r>
              <a:rPr lang="ru-RU" sz="2400" dirty="0" smtClean="0">
                <a:solidFill>
                  <a:srgbClr val="FFFF00"/>
                </a:solidFill>
              </a:rPr>
              <a:t>; рис. Н. Драгунова. – Ростов/Д, </a:t>
            </a:r>
            <a:r>
              <a:rPr lang="ru-RU" sz="2400" dirty="0">
                <a:solidFill>
                  <a:srgbClr val="FFFF00"/>
                </a:solidFill>
              </a:rPr>
              <a:t>1966.	</a:t>
            </a:r>
          </a:p>
        </p:txBody>
      </p:sp>
      <p:pic>
        <p:nvPicPr>
          <p:cNvPr id="2050" name="Picture 2" descr="G:\для буклетов\cover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4120"/>
            <a:ext cx="2016224" cy="231625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для буклетов\coverп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1" y="3470985"/>
            <a:ext cx="2083218" cy="278237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для буклетов\cover.pкng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44824"/>
            <a:ext cx="2231348" cy="278518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82" y="2642387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040" y="4490154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G:\book-158814_960_720.png">
            <a:hlinkClick r:id="rId5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82" y="6021288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назад 14">
            <a:hlinkClick r:id="rId13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8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Михаил Павлович </a:t>
            </a:r>
            <a:r>
              <a:rPr lang="ru-RU" sz="4000" dirty="0" smtClean="0">
                <a:solidFill>
                  <a:srgbClr val="FFFF00"/>
                </a:solidFill>
              </a:rPr>
              <a:t>АСТАПЕНКО 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6952" y="1348104"/>
            <a:ext cx="5976664" cy="3521055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Известный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историк и писатель, лауреат Всесоюзного литературного конкурса имени М. Горького, областной литературной премии имени В. Закруткина, заместитель директора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Старочеркасского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историко-архитектурного музея. Он автор многих популярных книг, исследований, очерков, посвященных истории донского казачества. Книги Михаила Астапенко - это учебники, исторические очерки и повести, биографии атаманов, справочники.</a:t>
            </a:r>
            <a:endParaRPr lang="ru-RU" sz="2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G:\для буклетов\астапенко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r="19987"/>
          <a:stretch/>
        </p:blipFill>
        <p:spPr bwMode="auto">
          <a:xfrm>
            <a:off x="395536" y="1628800"/>
            <a:ext cx="2300749" cy="2460341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clipart-hand-512x512-8043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89" y="4059028"/>
            <a:ext cx="483599" cy="7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rId5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зад 9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5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Александр Николаевич СКРИПОВ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628800"/>
            <a:ext cx="5976664" cy="4082320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Ровесник первой русской революции, Александр Скрипов прожил большую, интересную жизнь. Богатый жизненный опыт, пережитое заставило взяться его за перо. В 1928 году вышла его первая книга стихов – «Зарницы».</a:t>
            </a: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Более тридцати лет писатель посвятил переводу «Слова о полку Игореве». Литературно-художественный перевод бессмертного памятника древнерусской литературы признан одним из лучших  в стране.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 descr="http://azovlib.ru/page/detskaya_stranica/detskiye_pages/Enciklopediya_detskaya/Stranicu/biografii_pisateley/TEXT/Skripov.files/image0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376264" cy="352839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90" y="4725144"/>
            <a:ext cx="462756" cy="72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6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43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83768" y="436266"/>
            <a:ext cx="6192688" cy="1304506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Скрипов, А. </a:t>
            </a:r>
            <a:r>
              <a:rPr lang="ru-RU" sz="2400" dirty="0" err="1">
                <a:solidFill>
                  <a:srgbClr val="FFFF00"/>
                </a:solidFill>
              </a:rPr>
              <a:t>Поречни</a:t>
            </a:r>
            <a:r>
              <a:rPr lang="ru-RU" sz="2400" dirty="0">
                <a:solidFill>
                  <a:srgbClr val="FFFF00"/>
                </a:solidFill>
              </a:rPr>
              <a:t> и жемчуг / А. </a:t>
            </a:r>
            <a:r>
              <a:rPr lang="ru-RU" sz="2400" dirty="0" smtClean="0">
                <a:solidFill>
                  <a:srgbClr val="FFFF00"/>
                </a:solidFill>
              </a:rPr>
              <a:t>Скрипов; </a:t>
            </a:r>
            <a:r>
              <a:rPr lang="ru-RU" sz="2400" dirty="0">
                <a:solidFill>
                  <a:srgbClr val="FFFF00"/>
                </a:solidFill>
              </a:rPr>
              <a:t>худож. А. Брей. – М. : Малыш, 1980. – 18 с. : ил.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484098" y="2189340"/>
            <a:ext cx="4176465" cy="2479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Скрипов, А. В цвету родная степь : повесть о детстве / А. Скрипов; худож. Г. Е. </a:t>
            </a:r>
            <a:r>
              <a:rPr lang="ru-RU" sz="2400" dirty="0" err="1" smtClean="0">
                <a:solidFill>
                  <a:srgbClr val="FFFF00"/>
                </a:solidFill>
              </a:rPr>
              <a:t>Гелеверов</a:t>
            </a:r>
            <a:r>
              <a:rPr lang="ru-RU" sz="2400" dirty="0" smtClean="0">
                <a:solidFill>
                  <a:srgbClr val="FFFF00"/>
                </a:solidFill>
              </a:rPr>
              <a:t>. – Ростов н/Д : Книжное издательство, 1980. – 208 с. : ил.</a:t>
            </a:r>
            <a:r>
              <a:rPr lang="ru-RU" sz="2400" dirty="0">
                <a:solidFill>
                  <a:srgbClr val="FFFF00"/>
                </a:solidFill>
              </a:rPr>
              <a:t>	</a:t>
            </a:r>
          </a:p>
        </p:txBody>
      </p:sp>
      <p:pic>
        <p:nvPicPr>
          <p:cNvPr id="10" name="Рисунок 9" descr="F:\1\скрипов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19" y="373616"/>
            <a:ext cx="1834396" cy="2664296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176195" y="15759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G:\для буклетов\img69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03" y="1862521"/>
            <a:ext cx="1817113" cy="277698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6779380" y="170576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одзаголовок 8"/>
          <p:cNvSpPr txBox="1">
            <a:spLocks/>
          </p:cNvSpPr>
          <p:nvPr/>
        </p:nvSpPr>
        <p:spPr>
          <a:xfrm>
            <a:off x="2619829" y="5157192"/>
            <a:ext cx="6192688" cy="130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Скрипов, А. Н. На просторах Дикого поля / А. Н. Скрипов. – </a:t>
            </a:r>
            <a:r>
              <a:rPr lang="ru-RU" sz="2400" dirty="0">
                <a:solidFill>
                  <a:srgbClr val="FFFF00"/>
                </a:solidFill>
              </a:rPr>
              <a:t>Ростов н/Д : </a:t>
            </a:r>
            <a:r>
              <a:rPr lang="ru-RU" sz="2400" dirty="0" smtClean="0">
                <a:solidFill>
                  <a:srgbClr val="FFFF00"/>
                </a:solidFill>
              </a:rPr>
              <a:t>Изд-во Ростовского ун-та, 1973. – 136 с.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" name="AutoShape 2" descr="http://rostov-region.ru/books/item/f00/s00/z0000006/pic/000001.jpg"/>
          <p:cNvSpPr>
            <a:spLocks noChangeAspect="1" noChangeArrowheads="1"/>
          </p:cNvSpPr>
          <p:nvPr/>
        </p:nvSpPr>
        <p:spPr bwMode="auto">
          <a:xfrm>
            <a:off x="155575" y="-1600200"/>
            <a:ext cx="22574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19" y="3717032"/>
            <a:ext cx="1858531" cy="274466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Управляющая кнопка: назад 12">
            <a:hlinkClick r:id="rId8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Анатолий Владимирович СОФРОНОВ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628800"/>
            <a:ext cx="5976664" cy="408232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 начал свой творческий путь как донской поэт и до конца оставался донским поэтом, верным родному краю, хотя много лет жил в Москве, изъездил все материки земного шара. Перед войной, а особенно  в военные и послевоенные годы широкую популярность приобрели песни на его стихи: «Шумел сурово брянский лес», «Ростов-город, Ростов-Дон», «От Волги до Дона» и др.</a:t>
            </a: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А. Софронов имел завидную многогранность таланта: он был поэтом, драматургом, публицистом. Написал около пятидесяти пьес, которые шли на сценах ростовских и столичных театров.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Picture 2" descr="F:\Новый рисунок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35655"/>
          <a:stretch/>
        </p:blipFill>
        <p:spPr bwMode="auto">
          <a:xfrm>
            <a:off x="323528" y="1484783"/>
            <a:ext cx="2440793" cy="298440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rId3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зад 9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90" y="4360373"/>
            <a:ext cx="462756" cy="72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3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0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Александр Михайлович СУИЧМЕЗОВ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1700808"/>
            <a:ext cx="5400600" cy="4442360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Александр Михайлович родился и вырос на берегу Северского Донца, в краю донского казачества, с его бурной историей, сложными жизненными дорогами, своеобразным бытом и вековыми традициями.</a:t>
            </a: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Очарованный родным краем, он, будучи мальчишкой, стал сочинять первые свои рассказы, небольшие пьесы для детской самодеятельности и с той поры ни разу не изменил своей главной теме – показу жизни людей в милом его сердцу </a:t>
            </a:r>
            <a:r>
              <a:rPr lang="ru-RU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Придонье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482" name="Picture 2" descr="G:\для буклетов\суичмезов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278457" cy="317333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rId4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90" y="4509120"/>
            <a:ext cx="462756" cy="72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Наталья Алексеевна СУХАНОВА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детстве Наталья Суханова много читала, и, не дочитав книжку до конца, уже придумывала сама, чем же кончится дело. Особенно если скучная была книга – «додумывала» её так, чтобы было интересней – в её, конечно, понимании. То есть, она была писательницей ещё с детства, только мысленно. Однажды, тогда ей было лет десять, шла Наташа по коридору, и… в голову пришло четверостишье! Она и сама удивилась. Своё первое творение Суханова посылала в газету «Пионерская правда», и ей ответили: «Дорогая Наташа! Стихотворение у тебя получилось не совсем гладким. Не огорчайся – расти, девочка. Вырастешь, напишешь лучше, будешь печататься». Девочка выросла и написала замечательные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книжки.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rc_mi" descr="http://t0.gstatic.com/images?q=tbn:ANd9GcTc2WISo1GRhgyrB6pQF-fRuwB3PXgswhPqPFa_1GNtW_Ge8PcotQ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2232248" cy="2880320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53" y="4221089"/>
            <a:ext cx="50243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7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3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915816" y="1268760"/>
            <a:ext cx="5853628" cy="180020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Суханова, Н. Подкидыш : две сказки / Наталья Суханова; худож. Д. А. Брюханов. – Ростов н/Д : Книжное издательство, 1989. – 288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51520" y="4437112"/>
            <a:ext cx="6158999" cy="15282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Суханова, Н. Сказка о </a:t>
            </a:r>
            <a:r>
              <a:rPr lang="ru-RU" sz="2400" dirty="0" err="1" smtClean="0">
                <a:solidFill>
                  <a:srgbClr val="FFFF00"/>
                </a:solidFill>
              </a:rPr>
              <a:t>Юппи</a:t>
            </a:r>
            <a:r>
              <a:rPr lang="ru-RU" sz="2400" dirty="0" smtClean="0">
                <a:solidFill>
                  <a:srgbClr val="FFFF00"/>
                </a:solidFill>
              </a:rPr>
              <a:t> / Наталья Суханова; </a:t>
            </a:r>
            <a:r>
              <a:rPr lang="ru-RU" sz="2400" dirty="0">
                <a:solidFill>
                  <a:srgbClr val="FFFF00"/>
                </a:solidFill>
              </a:rPr>
              <a:t>худож. Д. А. Брюханов. –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1984.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144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2" name="irc_mi" descr="http://rodb-v.ru/upload/medialibrary/cuhanova/Podkidish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6" y="488003"/>
            <a:ext cx="2016224" cy="2736304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rc_mi" descr="http://rodb-v.ru/upload/medialibrary/cuhanova/Upp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04347"/>
            <a:ext cx="2016224" cy="2571640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6300192" y="3188323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01900" y="291345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Управляющая кнопка: далее 9">
            <a:hlinkClick r:id="rId4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5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27784" y="1185056"/>
            <a:ext cx="6158999" cy="18002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Суханова, Н. В пещерах </a:t>
            </a:r>
            <a:r>
              <a:rPr lang="ru-RU" sz="2400" dirty="0" err="1" smtClean="0">
                <a:solidFill>
                  <a:srgbClr val="FFFF00"/>
                </a:solidFill>
              </a:rPr>
              <a:t>мурозавра</a:t>
            </a:r>
            <a:r>
              <a:rPr lang="ru-RU" sz="2400" dirty="0" smtClean="0">
                <a:solidFill>
                  <a:srgbClr val="FFFF00"/>
                </a:solidFill>
              </a:rPr>
              <a:t> : фантастическая повесть с приключениями / Наталья Суханова; рис. Н. А. Драгунова. </a:t>
            </a:r>
            <a:r>
              <a:rPr lang="ru-RU" sz="2400" dirty="0">
                <a:solidFill>
                  <a:srgbClr val="FFFF00"/>
                </a:solidFill>
              </a:rPr>
              <a:t>-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1978.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128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422891" y="4293096"/>
            <a:ext cx="5949309" cy="15121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Суханова, Н. Многоэтажная планета : фантастическая повесть / Наталья Суханова; худож</a:t>
            </a:r>
            <a:r>
              <a:rPr lang="ru-RU" sz="2400" dirty="0">
                <a:solidFill>
                  <a:srgbClr val="FFFF00"/>
                </a:solidFill>
              </a:rPr>
              <a:t>. Д. А. Брюханов. – Ростов н/Д : Книжное издательство, </a:t>
            </a:r>
            <a:r>
              <a:rPr lang="ru-RU" sz="2400" dirty="0" smtClean="0">
                <a:solidFill>
                  <a:srgbClr val="FFFF00"/>
                </a:solidFill>
              </a:rPr>
              <a:t>1982. </a:t>
            </a:r>
            <a:r>
              <a:rPr lang="ru-RU" sz="2400" dirty="0">
                <a:solidFill>
                  <a:srgbClr val="FFFF00"/>
                </a:solidFill>
              </a:rPr>
              <a:t>– </a:t>
            </a:r>
            <a:r>
              <a:rPr lang="ru-RU" sz="2400" dirty="0" smtClean="0">
                <a:solidFill>
                  <a:srgbClr val="FFFF00"/>
                </a:solidFill>
              </a:rPr>
              <a:t>112 </a:t>
            </a:r>
            <a:r>
              <a:rPr lang="ru-RU" sz="2400" dirty="0">
                <a:solidFill>
                  <a:srgbClr val="FFFF00"/>
                </a:solidFill>
              </a:rPr>
              <a:t>с. : ил.</a:t>
            </a:r>
          </a:p>
          <a:p>
            <a:pPr algn="just"/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8" name="irc_mi" descr="http://rodb-v.ru/upload/medialibrary/cuhanova/Murozavr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1" y="516838"/>
            <a:ext cx="1944216" cy="2480113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rc_mi" descr="http://libes.ru/img/68425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28" y="3429000"/>
            <a:ext cx="1944216" cy="2535613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6417804" y="321297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83796" y="30081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Управляющая кнопка: назад 11">
            <a:hlinkClick r:id="rId6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2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Антон Павлович ЧЕХОВ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1268760"/>
            <a:ext cx="5760640" cy="4442360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 времена учебы в университете А. П. Чехову приходилось не только учиться, но и зарабатывать деньги, чтобы помогать семье. И вот он начал писать и посылать в разные журналы коротенькие и смешные рассказы. Подписывал он их разными псевдонимами, чаще всего Антоша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Чехонте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Когда Чехов окончил университет, на дверях его квартиры появилась табличка «Доктор А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П.Чехов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». Стали приходить больные. Но доктор Чехов не бросал своих литературных занятий, он продолжал писать. Рассказы Чехова почти всегда очень короткие. «Умею коротко говорить о длинных вещах», - как-то сказал он о себе.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266" name="Picture 2" descr="G:\для буклетов\чехов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2394249" cy="302463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9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78" y="4400203"/>
            <a:ext cx="486580" cy="7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rId7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25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3418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98912" y="344777"/>
            <a:ext cx="5925635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Чехов, А. П. Каштанка : рассказ / А. П. Чехов; худож. Д. </a:t>
            </a:r>
            <a:r>
              <a:rPr lang="ru-RU" sz="2400" dirty="0" err="1" smtClean="0">
                <a:solidFill>
                  <a:srgbClr val="FFFF00"/>
                </a:solidFill>
              </a:rPr>
              <a:t>Кардовский</a:t>
            </a:r>
            <a:r>
              <a:rPr lang="ru-RU" sz="2400" dirty="0" smtClean="0">
                <a:solidFill>
                  <a:srgbClr val="FFFF00"/>
                </a:solidFill>
              </a:rPr>
              <a:t>. – Тула : </a:t>
            </a:r>
            <a:r>
              <a:rPr lang="ru-RU" sz="2400" dirty="0" err="1" smtClean="0">
                <a:solidFill>
                  <a:srgbClr val="FFFF00"/>
                </a:solidFill>
              </a:rPr>
              <a:t>Приокское</a:t>
            </a:r>
            <a:r>
              <a:rPr lang="ru-RU" sz="2400" dirty="0" smtClean="0">
                <a:solidFill>
                  <a:srgbClr val="FFFF00"/>
                </a:solidFill>
              </a:rPr>
              <a:t> книжное издательство, 1977. – 40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92532" y="4581128"/>
            <a:ext cx="5925636" cy="1960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Чехов, А. П. Ванька : рассказы / А. П. Чехов; обложка и титул А. Иткина. – М. : Детская литература, 1983. – 48 с. : ил. – (Школьная библиотека).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779613" y="2348880"/>
            <a:ext cx="3808611" cy="199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Чехов, А. П. Белолобый / А. П. Чехов; рис. Н. </a:t>
            </a:r>
            <a:r>
              <a:rPr lang="ru-RU" sz="2400" dirty="0" err="1" smtClean="0">
                <a:solidFill>
                  <a:srgbClr val="FFFF00"/>
                </a:solidFill>
              </a:rPr>
              <a:t>Чарушина</a:t>
            </a:r>
            <a:r>
              <a:rPr lang="ru-RU" sz="2400" dirty="0" smtClean="0">
                <a:solidFill>
                  <a:srgbClr val="FFFF00"/>
                </a:solidFill>
              </a:rPr>
              <a:t>. – М. : Малыш, 1979. – 14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2290" name="Picture 2" descr="G:\для буклетов\м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1374"/>
            <a:ext cx="1944216" cy="259603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для буклетов\imgpreview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1944216" cy="247146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libex.ru/img/x/14/3e/6ef94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79235"/>
            <a:ext cx="1916645" cy="255552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301900" y="3501008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660232" y="1558665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51520" y="22229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Управляющая кнопка: далее 14">
            <a:hlinkClick r:id="rId8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5" descr="G:\book-158814_960_720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16" y="4044747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G:\book-158814_960_720.png">
            <a:hlinkClick r:id="rId12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94" y="6060203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G:\book-158814_960_720.png">
            <a:hlinkClick r:id="rId13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94" y="2833970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4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3418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99792" y="404664"/>
            <a:ext cx="5925635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Чехов, А. П. </a:t>
            </a:r>
            <a:r>
              <a:rPr lang="ru-RU" sz="2400" dirty="0" smtClean="0">
                <a:solidFill>
                  <a:srgbClr val="FFFF00"/>
                </a:solidFill>
              </a:rPr>
              <a:t>Мальчики : рассказы / </a:t>
            </a:r>
            <a:r>
              <a:rPr lang="ru-RU" sz="2400" dirty="0">
                <a:solidFill>
                  <a:srgbClr val="FFFF00"/>
                </a:solidFill>
              </a:rPr>
              <a:t>А. П. </a:t>
            </a:r>
            <a:r>
              <a:rPr lang="ru-RU" sz="2400" dirty="0" smtClean="0">
                <a:solidFill>
                  <a:srgbClr val="FFFF00"/>
                </a:solidFill>
              </a:rPr>
              <a:t>Чехов; худож. В. В. </a:t>
            </a:r>
            <a:r>
              <a:rPr lang="ru-RU" sz="2400" dirty="0" err="1" smtClean="0">
                <a:solidFill>
                  <a:srgbClr val="FFFF00"/>
                </a:solidFill>
              </a:rPr>
              <a:t>Алантьев</a:t>
            </a:r>
            <a:r>
              <a:rPr lang="ru-RU" sz="2400" dirty="0" smtClean="0">
                <a:solidFill>
                  <a:srgbClr val="FFFF00"/>
                </a:solidFill>
              </a:rPr>
              <a:t>. – Минск : </a:t>
            </a:r>
            <a:r>
              <a:rPr lang="ru-RU" sz="2400" dirty="0" err="1" smtClean="0">
                <a:solidFill>
                  <a:srgbClr val="FFFF00"/>
                </a:solidFill>
              </a:rPr>
              <a:t>Юнацтва</a:t>
            </a:r>
            <a:r>
              <a:rPr lang="ru-RU" sz="2400" dirty="0" smtClean="0">
                <a:solidFill>
                  <a:srgbClr val="FFFF00"/>
                </a:solidFill>
              </a:rPr>
              <a:t>, 1983. – 30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99792" y="4581128"/>
            <a:ext cx="5925636" cy="1960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Чехов, А. П. </a:t>
            </a:r>
            <a:r>
              <a:rPr lang="ru-RU" sz="2400" dirty="0" smtClean="0">
                <a:solidFill>
                  <a:srgbClr val="FFFF00"/>
                </a:solidFill>
              </a:rPr>
              <a:t>Весь в дедушку : юмористические рассказы, шутки, остроты / </a:t>
            </a:r>
            <a:r>
              <a:rPr lang="ru-RU" sz="2400" dirty="0">
                <a:solidFill>
                  <a:srgbClr val="FFFF00"/>
                </a:solidFill>
              </a:rPr>
              <a:t>А. П. </a:t>
            </a:r>
            <a:r>
              <a:rPr lang="ru-RU" sz="2400" dirty="0" smtClean="0">
                <a:solidFill>
                  <a:srgbClr val="FFFF00"/>
                </a:solidFill>
              </a:rPr>
              <a:t>Чехов. – Новосибирск : Книжное издательство, 1993. – 332 с.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3" name="Подзаголовок 8"/>
          <p:cNvSpPr txBox="1">
            <a:spLocks/>
          </p:cNvSpPr>
          <p:nvPr/>
        </p:nvSpPr>
        <p:spPr>
          <a:xfrm>
            <a:off x="2779613" y="2085275"/>
            <a:ext cx="3808611" cy="22569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Чехов, А. П. </a:t>
            </a:r>
            <a:r>
              <a:rPr lang="ru-RU" sz="2400" dirty="0" smtClean="0">
                <a:solidFill>
                  <a:srgbClr val="FFFF00"/>
                </a:solidFill>
              </a:rPr>
              <a:t>Детвора : рассказы </a:t>
            </a:r>
            <a:r>
              <a:rPr lang="ru-RU" sz="2400" dirty="0">
                <a:solidFill>
                  <a:srgbClr val="FFFF00"/>
                </a:solidFill>
              </a:rPr>
              <a:t>/ А. П. </a:t>
            </a:r>
            <a:r>
              <a:rPr lang="ru-RU" sz="2400" dirty="0" smtClean="0">
                <a:solidFill>
                  <a:srgbClr val="FFFF00"/>
                </a:solidFill>
              </a:rPr>
              <a:t>Чехов; худож. С. Е. Токарев. – Хабаровск : Книжное издательство, 1977. – 80 с. : ил. – (Школьная библиотека).</a:t>
            </a:r>
          </a:p>
        </p:txBody>
      </p:sp>
      <p:pic>
        <p:nvPicPr>
          <p:cNvPr id="13314" name="Picture 2" descr="G:\для буклетов\9892ce47a9a2f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6" y="620688"/>
            <a:ext cx="1896134" cy="246262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:\для буклетов\lar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6" t="2131" r="3241" b="2131"/>
          <a:stretch/>
        </p:blipFill>
        <p:spPr bwMode="auto">
          <a:xfrm>
            <a:off x="488484" y="3573016"/>
            <a:ext cx="1836316" cy="264887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71" y="1735522"/>
            <a:ext cx="1695450" cy="26955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6718647" y="1519498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1900" y="335699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01900" y="404664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Управляющая кнопка: назад 14">
            <a:hlinkClick r:id="rId8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42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436"/>
            <a:ext cx="9161339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Наталья Сергеевна АТЛАНОВА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628800"/>
            <a:ext cx="5976664" cy="4082320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Писательница родилась в Таганроге. Выпускница филологического факультета Ростовского университета. Трудовую деятельность начала корреспондентом газеты «Приазовская степь» </a:t>
            </a:r>
            <a:r>
              <a:rPr lang="ru-RU" sz="20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Неклиновского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района. С 1981 года живёт и работает в Ростове-на-Дону. В периодических изданиях регулярно публикуются её стихи, повести, рецензии. Наталья Сергеевна автор современных детских сказок. Член Союза российских писателей с 2005 года.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218" name="Picture 2" descr="G:\для буклетов\Наталья-Атланова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2472713" cy="2880320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9" name="Управляющая кнопка: далее 8">
            <a:hlinkClick r:id="rId5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зад 9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50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Юрий Ильич </a:t>
            </a:r>
            <a:r>
              <a:rPr lang="ru-RU" sz="4000" dirty="0" smtClean="0">
                <a:solidFill>
                  <a:srgbClr val="FFFF00"/>
                </a:solidFill>
              </a:rPr>
              <a:t>ХАРЛАМОВ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556792"/>
            <a:ext cx="5976664" cy="4154328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Ростовской области в селе Генеральском живет настоящий сказочник . Он сажает огород, разводит уток и даже вдали от цивилизации и удобств городской жизни считает себя счастливым человеком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В 2006 году Юрий Харламов стал лауреатом первой Всероссийской литературной премии имени Петра Ершова за книги для детей и юношества. Высокой награды писатель был удостоен за свою книгу «Сказки бабы Груши».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Рисунок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3" t="5301" r="5321" b="11307"/>
          <a:stretch/>
        </p:blipFill>
        <p:spPr bwMode="auto">
          <a:xfrm>
            <a:off x="478765" y="1556792"/>
            <a:ext cx="2232248" cy="331236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60" y="4729311"/>
            <a:ext cx="453258" cy="71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7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6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3418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99792" y="404664"/>
            <a:ext cx="5925635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Харламов, Ю. И. Зелёный </a:t>
            </a:r>
            <a:r>
              <a:rPr lang="ru-RU" sz="2400" dirty="0" smtClean="0">
                <a:solidFill>
                  <a:srgbClr val="FFFF00"/>
                </a:solidFill>
              </a:rPr>
              <a:t>мальчик : </a:t>
            </a:r>
            <a:r>
              <a:rPr lang="ru-RU" sz="2400" dirty="0">
                <a:solidFill>
                  <a:srgbClr val="FFFF00"/>
                </a:solidFill>
              </a:rPr>
              <a:t>сказки / Юрий Харламов. – Ростов н/Д: Книга, 2007. – 352 с.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699792" y="4437112"/>
            <a:ext cx="5925636" cy="19602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Харламов, Ю. И. Сказки бабы Груши, или Мальчик из волшебного зёрнышка / Юрий Харламов; худож. Л. Емельянов. – Ишим: Музей П. П. Ершова, 2007. – 44 с. : ил. – (Библиотека детского журнала «Конёк-горбунок</a:t>
            </a:r>
            <a:r>
              <a:rPr lang="ru-RU" sz="2400" dirty="0" smtClean="0">
                <a:solidFill>
                  <a:srgbClr val="FFFF00"/>
                </a:solidFill>
              </a:rPr>
              <a:t>»).</a:t>
            </a:r>
          </a:p>
        </p:txBody>
      </p:sp>
      <p:pic>
        <p:nvPicPr>
          <p:cNvPr id="11" name="Picture 5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1738124" cy="2736304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6146" name="Рисунок 108" descr="http://www.rodb-v.ru/upload/medialibrary/harlamov/Skazki_Gr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04" y="3861047"/>
            <a:ext cx="1823471" cy="2449575"/>
          </a:xfrm>
          <a:prstGeom prst="rect">
            <a:avLst/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8"/>
          <p:cNvSpPr txBox="1">
            <a:spLocks/>
          </p:cNvSpPr>
          <p:nvPr/>
        </p:nvSpPr>
        <p:spPr>
          <a:xfrm>
            <a:off x="2779613" y="2085275"/>
            <a:ext cx="3808611" cy="225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Харламов, Ю. И. Девочка из радуги : </a:t>
            </a:r>
            <a:r>
              <a:rPr lang="ru-RU" sz="2400" dirty="0">
                <a:solidFill>
                  <a:srgbClr val="FFFF00"/>
                </a:solidFill>
              </a:rPr>
              <a:t>с</a:t>
            </a:r>
            <a:r>
              <a:rPr lang="ru-RU" sz="2400" dirty="0" smtClean="0">
                <a:solidFill>
                  <a:srgbClr val="FFFF00"/>
                </a:solidFill>
              </a:rPr>
              <a:t>казки Светланы / Юрий Харламов. – Ростов н/Д : Альтаир, 2012. – 84 с.</a:t>
            </a:r>
          </a:p>
        </p:txBody>
      </p:sp>
      <p:pic>
        <p:nvPicPr>
          <p:cNvPr id="1026" name="Picture 2" descr="&amp;Ocy;&amp;bcy;&amp;lcy;&amp;ocy;&amp;zhcy;&amp;kcy;&amp;acy;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35" y="1628800"/>
            <a:ext cx="1768693" cy="256944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301900" y="33265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Picture 5" descr="G:\book-158814_960_720.png">
            <a:hlinkClick r:id="rId2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56" y="2987469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G:\book-158814_960_720.png">
            <a:hlinkClick r:id="rId7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054" y="3747232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G:\book-158814_960_720.png">
            <a:hlinkClick r:id="rId4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81" y="5949280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назад 16">
            <a:hlinkClick r:id="rId12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7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Михаил Александрович ШОЛОХОВ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340768"/>
            <a:ext cx="5976664" cy="4370352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Родился и вырос писатель на берегах реки, которую народ издавна ласково зовёт – «наш батюшка тихий Дон». Родной стороне и посвятил своё творчество писатель, дышавший с детства чудесным степным воздухом, любовавшийся неоглядными степными просторами, речными далями, которые он навсегда принял в своё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сердце. Он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всегда находился среди людей. Постоянно встречаясь с хлеборобами, пастухами, рыбаками, охотниками, писатель хорошо изучил народную речь, и поэтому его герои говорят красочно, выразительно, с доброй усмешкой, которая сродни пословицам, сказкам, песням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Рисунок 8" descr="F:\437730-9d84e1fb205f7b58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2" t="5377" r="10077" b="16661"/>
          <a:stretch/>
        </p:blipFill>
        <p:spPr bwMode="auto">
          <a:xfrm>
            <a:off x="455349" y="1556792"/>
            <a:ext cx="2160240" cy="2952327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10" name="Picture 4" descr="G:\clipart-hand-512x512-804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4398317"/>
            <a:ext cx="435687" cy="68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rId7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firstslide" highlightClick="1"/>
          </p:cNvPr>
          <p:cNvSpPr/>
          <p:nvPr/>
        </p:nvSpPr>
        <p:spPr>
          <a:xfrm>
            <a:off x="353364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80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59832" y="1340768"/>
            <a:ext cx="5509974" cy="152821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Шолохов, М. </a:t>
            </a:r>
            <a:r>
              <a:rPr lang="ru-RU" sz="2400" dirty="0" err="1">
                <a:solidFill>
                  <a:srgbClr val="FFFF00"/>
                </a:solidFill>
              </a:rPr>
              <a:t>Федотка</a:t>
            </a:r>
            <a:r>
              <a:rPr lang="ru-RU" sz="2400" dirty="0">
                <a:solidFill>
                  <a:srgbClr val="FFFF00"/>
                </a:solidFill>
              </a:rPr>
              <a:t> и другие / Михаил Шолохов; рис. А. Г. </a:t>
            </a:r>
            <a:r>
              <a:rPr lang="ru-RU" sz="2400" dirty="0" err="1">
                <a:solidFill>
                  <a:srgbClr val="FFFF00"/>
                </a:solidFill>
              </a:rPr>
              <a:t>Слепкова</a:t>
            </a:r>
            <a:r>
              <a:rPr lang="ru-RU" sz="2400" dirty="0">
                <a:solidFill>
                  <a:srgbClr val="FFFF00"/>
                </a:solidFill>
              </a:rPr>
              <a:t>. – М. : Детская литература, 1987. – 80 с. : ил.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590581" y="3861048"/>
            <a:ext cx="5493587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Шолохов, М. </a:t>
            </a:r>
            <a:r>
              <a:rPr lang="ru-RU" sz="2400" dirty="0" smtClean="0">
                <a:solidFill>
                  <a:srgbClr val="FFFF00"/>
                </a:solidFill>
              </a:rPr>
              <a:t>Антошка : </a:t>
            </a:r>
            <a:r>
              <a:rPr lang="ru-RU" sz="2400" dirty="0">
                <a:solidFill>
                  <a:srgbClr val="FFFF00"/>
                </a:solidFill>
              </a:rPr>
              <a:t>о</a:t>
            </a:r>
            <a:r>
              <a:rPr lang="ru-RU" sz="2400" dirty="0" smtClean="0">
                <a:solidFill>
                  <a:srgbClr val="FFFF00"/>
                </a:solidFill>
              </a:rPr>
              <a:t>трывок </a:t>
            </a:r>
            <a:r>
              <a:rPr lang="ru-RU" sz="2400" dirty="0">
                <a:solidFill>
                  <a:srgbClr val="FFFF00"/>
                </a:solidFill>
              </a:rPr>
              <a:t>из повести «Путь-дороженька» / Михаил Шолохов; рис. В. М. Бакланова. – Ростов н/Д : </a:t>
            </a:r>
            <a:r>
              <a:rPr lang="ru-RU" sz="2400" dirty="0" smtClean="0">
                <a:solidFill>
                  <a:srgbClr val="FFFF00"/>
                </a:solidFill>
              </a:rPr>
              <a:t>Книжное издательство</a:t>
            </a:r>
            <a:r>
              <a:rPr lang="ru-RU" sz="2400" dirty="0">
                <a:solidFill>
                  <a:srgbClr val="FFFF00"/>
                </a:solidFill>
              </a:rPr>
              <a:t>, 1989. – 16 с. : ил.</a:t>
            </a:r>
          </a:p>
        </p:txBody>
      </p:sp>
      <p:pic>
        <p:nvPicPr>
          <p:cNvPr id="10" name="Рисунок 9" descr="F:\1299470347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2053590" cy="2701925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 descr="F:\img0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116" y="3244500"/>
            <a:ext cx="2053590" cy="2736304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6300192" y="2999940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4557" y="33265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Управляющая кнопка: далее 11">
            <a:hlinkClick r:id="rId5" action="ppaction://hlinksldjump" highlightClick="1"/>
          </p:cNvPr>
          <p:cNvSpPr/>
          <p:nvPr/>
        </p:nvSpPr>
        <p:spPr>
          <a:xfrm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11760" y="2463912"/>
            <a:ext cx="4104456" cy="1757176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FFFF00"/>
                </a:solidFill>
              </a:rPr>
              <a:t>Шолохов, М. </a:t>
            </a:r>
            <a:r>
              <a:rPr lang="ru-RU" sz="2400" dirty="0" err="1">
                <a:solidFill>
                  <a:srgbClr val="FFFF00"/>
                </a:solidFill>
              </a:rPr>
              <a:t>Федотка</a:t>
            </a:r>
            <a:r>
              <a:rPr lang="ru-RU" sz="2400" dirty="0">
                <a:solidFill>
                  <a:srgbClr val="FFFF00"/>
                </a:solidFill>
              </a:rPr>
              <a:t> / Михаил </a:t>
            </a:r>
            <a:r>
              <a:rPr lang="ru-RU" sz="2400" dirty="0" smtClean="0">
                <a:solidFill>
                  <a:srgbClr val="FFFF00"/>
                </a:solidFill>
              </a:rPr>
              <a:t>Шолохов; </a:t>
            </a:r>
            <a:r>
              <a:rPr lang="ru-RU" sz="2400" dirty="0">
                <a:solidFill>
                  <a:srgbClr val="FFFF00"/>
                </a:solidFill>
              </a:rPr>
              <a:t>худож. В. </a:t>
            </a:r>
            <a:r>
              <a:rPr lang="ru-RU" sz="2400" dirty="0" err="1">
                <a:solidFill>
                  <a:srgbClr val="FFFF00"/>
                </a:solidFill>
              </a:rPr>
              <a:t>Гальдяев</a:t>
            </a:r>
            <a:r>
              <a:rPr lang="ru-RU" sz="2400" dirty="0">
                <a:solidFill>
                  <a:srgbClr val="FFFF00"/>
                </a:solidFill>
              </a:rPr>
              <a:t>. – М. : Малыш, 1980. – 18 с. : ил.</a:t>
            </a:r>
          </a:p>
        </p:txBody>
      </p:sp>
      <p:sp>
        <p:nvSpPr>
          <p:cNvPr id="14" name="Подзаголовок 8"/>
          <p:cNvSpPr txBox="1">
            <a:spLocks/>
          </p:cNvSpPr>
          <p:nvPr/>
        </p:nvSpPr>
        <p:spPr>
          <a:xfrm>
            <a:off x="2483768" y="5067474"/>
            <a:ext cx="6225848" cy="1281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FFFF00"/>
                </a:solidFill>
              </a:rPr>
              <a:t>Шолохов, М. </a:t>
            </a:r>
            <a:r>
              <a:rPr lang="ru-RU" sz="2400" dirty="0" err="1">
                <a:solidFill>
                  <a:srgbClr val="FFFF00"/>
                </a:solidFill>
              </a:rPr>
              <a:t>Нахалёнок</a:t>
            </a:r>
            <a:r>
              <a:rPr lang="ru-RU" sz="2400" dirty="0">
                <a:solidFill>
                  <a:srgbClr val="FFFF00"/>
                </a:solidFill>
              </a:rPr>
              <a:t> / Михаил Шолохов; рис. В. Юдина. – М. : Малыш, 1975. – 72 с. : ил.</a:t>
            </a:r>
          </a:p>
        </p:txBody>
      </p:sp>
      <p:pic>
        <p:nvPicPr>
          <p:cNvPr id="7" name="Рисунок 6" descr="F:\img05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0" y="540433"/>
            <a:ext cx="1797116" cy="259228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 descr="F:\untitled2.bmp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71" y="3771330"/>
            <a:ext cx="1797116" cy="2592288"/>
          </a:xfrm>
          <a:prstGeom prst="rect">
            <a:avLst/>
          </a:prstGeom>
          <a:ln w="9525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182596" y="324409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87653" y="3573016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Рисунок 11" descr="F:\Скан 107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3" t="1481" b="2756"/>
          <a:stretch/>
        </p:blipFill>
        <p:spPr bwMode="auto">
          <a:xfrm>
            <a:off x="6749992" y="1911077"/>
            <a:ext cx="1905367" cy="2603797"/>
          </a:xfrm>
          <a:prstGeom prst="rect">
            <a:avLst/>
          </a:prstGeom>
          <a:ln>
            <a:solidFill>
              <a:srgbClr val="FFFF00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одзаголовок 8"/>
          <p:cNvSpPr txBox="1">
            <a:spLocks/>
          </p:cNvSpPr>
          <p:nvPr/>
        </p:nvSpPr>
        <p:spPr>
          <a:xfrm>
            <a:off x="2483767" y="538003"/>
            <a:ext cx="6225847" cy="152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Шолохов, М. Жеребёнок / Михаил Шолохов; худож. Садков П. П. – Ростов н/Д : Книжное издательство, 1971. – 16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558303" y="1825162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Управляющая кнопка: назад 15">
            <a:hlinkClick r:id="rId7" action="ppaction://hlinksldjump" highlightClick="1"/>
          </p:cNvPr>
          <p:cNvSpPr/>
          <p:nvPr/>
        </p:nvSpPr>
        <p:spPr>
          <a:xfrm>
            <a:off x="7933273" y="6130663"/>
            <a:ext cx="959205" cy="504056"/>
          </a:xfrm>
          <a:prstGeom prst="actionButtonBackPrevious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5" descr="G:\book-158814_960_720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817" y="4363247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6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39" y="14436"/>
            <a:ext cx="9144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864096"/>
          </a:xfrm>
        </p:spPr>
        <p:txBody>
          <a:bodyPr>
            <a:normAutofit/>
          </a:bodyPr>
          <a:lstStyle/>
          <a:p>
            <a:r>
              <a:rPr lang="ru-RU" sz="4000" dirty="0" err="1">
                <a:solidFill>
                  <a:srgbClr val="FFFF00"/>
                </a:solidFill>
              </a:rPr>
              <a:t>Полиен</a:t>
            </a:r>
            <a:r>
              <a:rPr lang="ru-RU" sz="4000" dirty="0">
                <a:solidFill>
                  <a:srgbClr val="FFFF00"/>
                </a:solidFill>
              </a:rPr>
              <a:t> </a:t>
            </a:r>
            <a:r>
              <a:rPr lang="ru-RU" sz="4000" dirty="0" smtClean="0">
                <a:solidFill>
                  <a:srgbClr val="FFFF00"/>
                </a:solidFill>
              </a:rPr>
              <a:t>Николаевич ЯКОВЛЕВ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258260"/>
            <a:ext cx="5976664" cy="43703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Ростове на фасаде здания по улице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М.Горького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№ 147-а укреплена мемориальная доска, на которой высечено: «В этом доме с 1934 по 1942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жил и работал Яковлев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Полиен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Николаевич». Лучше всего у него получаются произведения для детей. </a:t>
            </a:r>
          </a:p>
          <a:p>
            <a:pPr algn="just"/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одно поколение детворы Дона, Кубани, Ставрополья, да собственно всего Северного Кавказа зачитывались его книгами, несущими доброту и человечность, впитывали из них понятия чести, справедливости, верности Родине.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Невысокого 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роста, прихрамывающий, широколицый, седоватый, с открытым крупным лбом и быстрыми, улыбчивыми глазами, </a:t>
            </a:r>
            <a:r>
              <a:rPr lang="ru-RU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Полиен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Николаевич, как магнит, притягивал к </a:t>
            </a:r>
            <a:r>
              <a:rPr lang="ru-RU" sz="2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себе всех</a:t>
            </a:r>
            <a:r>
              <a:rPr lang="ru-RU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кто хотел и мог писать для детей. </a:t>
            </a:r>
          </a:p>
          <a:p>
            <a:pPr algn="just"/>
            <a:endParaRPr lang="ru-RU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170" name="Рисунок 124" descr="Полиен Николаевич Яковле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2197100" cy="2743200"/>
          </a:xfrm>
          <a:prstGeom prst="rect">
            <a:avLst/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3468634" y="5967852"/>
            <a:ext cx="2232248" cy="467119"/>
          </a:xfrm>
          <a:prstGeom prst="roundRect">
            <a:avLst/>
          </a:prstGeom>
          <a:solidFill>
            <a:srgbClr val="FFCC66"/>
          </a:solidFill>
          <a:ln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504D">
                    <a:lumMod val="75000"/>
                  </a:srgbClr>
                </a:solidFill>
              </a:rPr>
              <a:t>ч</a:t>
            </a: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</a:rPr>
              <a:t>то читать</a:t>
            </a:r>
            <a:endParaRPr lang="ru-RU" sz="2400" b="1" dirty="0">
              <a:solidFill>
                <a:srgbClr val="C0504D">
                  <a:lumMod val="75000"/>
                </a:srgbClr>
              </a:solidFill>
            </a:endParaRPr>
          </a:p>
        </p:txBody>
      </p:sp>
      <p:pic>
        <p:nvPicPr>
          <p:cNvPr id="9" name="Picture 4" descr="G:\clipart-hand-512x512-804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17" y="4169295"/>
            <a:ext cx="456754" cy="72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 rot="10800000"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7339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20122" y="1985652"/>
            <a:ext cx="4050417" cy="194740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Яковлев, П. Первый ученик / </a:t>
            </a:r>
            <a:r>
              <a:rPr lang="ru-RU" sz="2400" dirty="0" err="1" smtClean="0">
                <a:solidFill>
                  <a:srgbClr val="FFFF00"/>
                </a:solidFill>
              </a:rPr>
              <a:t>Полиен</a:t>
            </a:r>
            <a:r>
              <a:rPr lang="ru-RU" sz="2400" dirty="0" smtClean="0">
                <a:solidFill>
                  <a:srgbClr val="FFFF00"/>
                </a:solidFill>
              </a:rPr>
              <a:t> Яковлев. – Ростов н/Д : Книжное издательство, 1973. – 212 с.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8194" name="Рисунок 126" descr="Книга П. Н. Яковлева &quot;Первый ученик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390" y="1407465"/>
            <a:ext cx="1801923" cy="2596535"/>
          </a:xfrm>
          <a:prstGeom prst="rect">
            <a:avLst/>
          </a:prstGeom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&amp;Ocy;&amp;bcy;&amp;lcy;&amp;ocy;&amp;zhcy;&amp;kcy;&amp;acy;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9" y="620688"/>
            <a:ext cx="1847646" cy="261730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670539" y="1191441"/>
            <a:ext cx="432048" cy="432048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одзаголовок 8"/>
          <p:cNvSpPr txBox="1">
            <a:spLocks/>
          </p:cNvSpPr>
          <p:nvPr/>
        </p:nvSpPr>
        <p:spPr>
          <a:xfrm>
            <a:off x="2612018" y="512274"/>
            <a:ext cx="6048672" cy="972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Яковлев, П. Наша взяла / П. Яковлев. – Ростов н/Д , 1925.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8" name="Рисунок 7">
            <a:hlinkClick r:id="rId7"/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3607" t="12811" r="32381" b="29893"/>
          <a:stretch/>
        </p:blipFill>
        <p:spPr bwMode="auto">
          <a:xfrm>
            <a:off x="520968" y="4004000"/>
            <a:ext cx="2826896" cy="2128438"/>
          </a:xfrm>
          <a:prstGeom prst="rect">
            <a:avLst/>
          </a:prstGeom>
          <a:ln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одзаголовок 8"/>
          <p:cNvSpPr txBox="1">
            <a:spLocks/>
          </p:cNvSpPr>
          <p:nvPr/>
        </p:nvSpPr>
        <p:spPr>
          <a:xfrm>
            <a:off x="3611145" y="4653136"/>
            <a:ext cx="5049545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rgbClr val="FFFF00"/>
                </a:solidFill>
              </a:rPr>
              <a:t>Яковлев, П. </a:t>
            </a:r>
            <a:r>
              <a:rPr lang="ru-RU" sz="2400" dirty="0" err="1" smtClean="0">
                <a:solidFill>
                  <a:srgbClr val="FFFF00"/>
                </a:solidFill>
              </a:rPr>
              <a:t>Дзынь</a:t>
            </a:r>
            <a:r>
              <a:rPr lang="ru-RU" sz="2400" dirty="0" smtClean="0">
                <a:solidFill>
                  <a:srgbClr val="FFFF00"/>
                </a:solidFill>
              </a:rPr>
              <a:t>-Фу-</a:t>
            </a:r>
            <a:r>
              <a:rPr lang="ru-RU" sz="2400" dirty="0" err="1" smtClean="0">
                <a:solidFill>
                  <a:srgbClr val="FFFF00"/>
                </a:solidFill>
              </a:rPr>
              <a:t>Фун</a:t>
            </a:r>
            <a:r>
              <a:rPr lang="ru-RU" sz="2400" dirty="0" smtClean="0">
                <a:solidFill>
                  <a:srgbClr val="FFFF00"/>
                </a:solidFill>
              </a:rPr>
              <a:t> : для октябрят про китайчат / П. Яковлев; рис. А. Воронецкого. – Ростов н/Д : </a:t>
            </a:r>
            <a:r>
              <a:rPr lang="ru-RU" sz="2400" dirty="0" err="1" smtClean="0">
                <a:solidFill>
                  <a:srgbClr val="FFFF00"/>
                </a:solidFill>
              </a:rPr>
              <a:t>Севкавкнига</a:t>
            </a:r>
            <a:r>
              <a:rPr lang="ru-RU" sz="2400" dirty="0" smtClean="0">
                <a:solidFill>
                  <a:srgbClr val="FFFF00"/>
                </a:solidFill>
              </a:rPr>
              <a:t>, 1926. – 24 с. : ил.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1" name="Picture 5" descr="G:\book-158814_960_720.png">
            <a:hlinkClick r:id="rId4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6" y="3112435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G:\book-158814_960_720.png">
            <a:hlinkClick r:id="rId7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24" y="5834923"/>
            <a:ext cx="813716" cy="5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2">
            <a:hlinkClick r:id="rId12" action="ppaction://hlinksldjump" highlightClick="1"/>
          </p:cNvPr>
          <p:cNvSpPr/>
          <p:nvPr/>
        </p:nvSpPr>
        <p:spPr>
          <a:xfrm rot="10800000">
            <a:off x="7933274" y="6093296"/>
            <a:ext cx="959205" cy="504056"/>
          </a:xfrm>
          <a:prstGeom prst="actionButtonForwardNex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8890</Words>
  <Application>Microsoft Office PowerPoint</Application>
  <PresentationFormat>Экран (4:3)</PresentationFormat>
  <Paragraphs>305</Paragraphs>
  <Slides>96</Slides>
  <Notes>0</Notes>
  <HiddenSlides>60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96</vt:i4>
      </vt:variant>
    </vt:vector>
  </HeadingPairs>
  <TitlesOfParts>
    <vt:vector size="98" baseType="lpstr">
      <vt:lpstr>Тема Office</vt:lpstr>
      <vt:lpstr>1_Тема Office</vt:lpstr>
      <vt:lpstr>Презентация PowerPoint</vt:lpstr>
      <vt:lpstr>Борис Александрович АЛМАЗОВ</vt:lpstr>
      <vt:lpstr>Презентация PowerPoint</vt:lpstr>
      <vt:lpstr>Презентация PowerPoint</vt:lpstr>
      <vt:lpstr>Петроний Гай АМАТУНИ</vt:lpstr>
      <vt:lpstr>Презентация PowerPoint</vt:lpstr>
      <vt:lpstr>Презентация PowerPoint</vt:lpstr>
      <vt:lpstr>Михаил Павлович АСТАПЕНКО </vt:lpstr>
      <vt:lpstr>Наталья Сергеевна АТЛАНОВА</vt:lpstr>
      <vt:lpstr>Презентация PowerPoint</vt:lpstr>
      <vt:lpstr>Владимир Николаевич БАНЦЕВИЧ</vt:lpstr>
      <vt:lpstr>Презентация PowerPoint</vt:lpstr>
      <vt:lpstr>Иван Дмитриевич ВАСИЛЕНКО</vt:lpstr>
      <vt:lpstr>Презентация PowerPoint</vt:lpstr>
      <vt:lpstr>Презентация PowerPoint</vt:lpstr>
      <vt:lpstr>Любовь Феоктистовна ВОЛОШИНОВА </vt:lpstr>
      <vt:lpstr>Григорий Степанович ГАСЕНКО</vt:lpstr>
      <vt:lpstr>Презентация PowerPoint</vt:lpstr>
      <vt:lpstr>Антон Иванович ГЕРАЩЕНКО</vt:lpstr>
      <vt:lpstr>Презентация PowerPoint</vt:lpstr>
      <vt:lpstr>Анатолий Иванович ГРИЦЕНКО</vt:lpstr>
      <vt:lpstr>Виталий Георгиевич ГУБАРЕВ</vt:lpstr>
      <vt:lpstr>Презентация PowerPoint</vt:lpstr>
      <vt:lpstr>Презентация PowerPoint</vt:lpstr>
      <vt:lpstr>Презентация PowerPoint</vt:lpstr>
      <vt:lpstr>Даниил Маркович ДОЛИНСКИЙ</vt:lpstr>
      <vt:lpstr>Презентация PowerPoint</vt:lpstr>
      <vt:lpstr>Юрий Александрович ДЬЯКОНОВ </vt:lpstr>
      <vt:lpstr>Презентация PowerPoint</vt:lpstr>
      <vt:lpstr>Презентация PowerPoint</vt:lpstr>
      <vt:lpstr>Презентация PowerPoint</vt:lpstr>
      <vt:lpstr>Николай Матвеевич ЕГОРОВ</vt:lpstr>
      <vt:lpstr>Презентация PowerPoint</vt:lpstr>
      <vt:lpstr>Презентация PowerPoint</vt:lpstr>
      <vt:lpstr>Вениамин Константинович ЖАК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Борис Васильевич ИЗЮМСКИЙ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Вениамин Ефимович КИСИЛЕВСКИЙ </vt:lpstr>
      <vt:lpstr>Презентация PowerPoint</vt:lpstr>
      <vt:lpstr>Презентация PowerPoint</vt:lpstr>
      <vt:lpstr>Алексей Абрамович КОРКИЩЕНКО</vt:lpstr>
      <vt:lpstr>Презентация PowerPoint</vt:lpstr>
      <vt:lpstr>Презентация PowerPoint</vt:lpstr>
      <vt:lpstr>Николай Сергеевич КОСТАРЕВ</vt:lpstr>
      <vt:lpstr>Презентация PowerPoint</vt:lpstr>
      <vt:lpstr>Презентация PowerPoint</vt:lpstr>
      <vt:lpstr>Презентация PowerPoint</vt:lpstr>
      <vt:lpstr>Презентация PowerPoint</vt:lpstr>
      <vt:lpstr>Петр Васильевич ЛЕБЕДЕНКО </vt:lpstr>
      <vt:lpstr>Презентация PowerPoint</vt:lpstr>
      <vt:lpstr>Презентация PowerPoint</vt:lpstr>
      <vt:lpstr>Владимир Александрович МОЛОЖАВЕНКО</vt:lpstr>
      <vt:lpstr>Александр Павлович ОЛЕНИЧ-ГНЕНЕНКО</vt:lpstr>
      <vt:lpstr>Презентация PowerPoint</vt:lpstr>
      <vt:lpstr>Презентация PowerPoint</vt:lpstr>
      <vt:lpstr>Презентация PowerPoint</vt:lpstr>
      <vt:lpstr>Презентация PowerPoint</vt:lpstr>
      <vt:lpstr>Нина Михайловна ПАВЛОВА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Вера Фёдоровна ПАНОВА</vt:lpstr>
      <vt:lpstr>Презентация PowerPoint</vt:lpstr>
      <vt:lpstr>Презентация PowerPoint</vt:lpstr>
      <vt:lpstr>Дмитрий Ильич ПЕТРОВ (БИРЮК)</vt:lpstr>
      <vt:lpstr>Виталий Николаевич СЁМИН</vt:lpstr>
      <vt:lpstr>Николай Михайлович СКРЕБОВ </vt:lpstr>
      <vt:lpstr>Презентация PowerPoint</vt:lpstr>
      <vt:lpstr>Александр Николаевич СКРИПОВ</vt:lpstr>
      <vt:lpstr>Презентация PowerPoint</vt:lpstr>
      <vt:lpstr>Анатолий Владимирович СОФРОНОВ</vt:lpstr>
      <vt:lpstr>Александр Михайлович СУИЧМЕЗОВ</vt:lpstr>
      <vt:lpstr>Наталья Алексеевна СУХАНОВА</vt:lpstr>
      <vt:lpstr>Презентация PowerPoint</vt:lpstr>
      <vt:lpstr>Презентация PowerPoint</vt:lpstr>
      <vt:lpstr>Антон Павлович ЧЕХОВ</vt:lpstr>
      <vt:lpstr>Презентация PowerPoint</vt:lpstr>
      <vt:lpstr>Презентация PowerPoint</vt:lpstr>
      <vt:lpstr>Юрий Ильич ХАРЛАМОВ</vt:lpstr>
      <vt:lpstr>Презентация PowerPoint</vt:lpstr>
      <vt:lpstr>Михаил Александрович ШОЛОХОВ</vt:lpstr>
      <vt:lpstr>Презентация PowerPoint</vt:lpstr>
      <vt:lpstr>Презентация PowerPoint</vt:lpstr>
      <vt:lpstr>Полиен Николаевич ЯКОВЛЕВ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КостяП</dc:creator>
  <cp:lastModifiedBy>библиотекарь</cp:lastModifiedBy>
  <cp:revision>55</cp:revision>
  <dcterms:created xsi:type="dcterms:W3CDTF">2016-08-16T18:49:16Z</dcterms:created>
  <dcterms:modified xsi:type="dcterms:W3CDTF">2016-11-09T07:33:37Z</dcterms:modified>
</cp:coreProperties>
</file>